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Lst>
  <p:notesMasterIdLst>
    <p:notesMasterId r:id="rId45"/>
  </p:notesMasterIdLst>
  <p:sldIdLst>
    <p:sldId id="365" r:id="rId5"/>
    <p:sldId id="353" r:id="rId6"/>
    <p:sldId id="313" r:id="rId7"/>
    <p:sldId id="314" r:id="rId8"/>
    <p:sldId id="315" r:id="rId9"/>
    <p:sldId id="316" r:id="rId10"/>
    <p:sldId id="354" r:id="rId11"/>
    <p:sldId id="317" r:id="rId12"/>
    <p:sldId id="318" r:id="rId13"/>
    <p:sldId id="319" r:id="rId14"/>
    <p:sldId id="320" r:id="rId15"/>
    <p:sldId id="324" r:id="rId16"/>
    <p:sldId id="323" r:id="rId17"/>
    <p:sldId id="325" r:id="rId18"/>
    <p:sldId id="326" r:id="rId19"/>
    <p:sldId id="327" r:id="rId20"/>
    <p:sldId id="328" r:id="rId21"/>
    <p:sldId id="329" r:id="rId22"/>
    <p:sldId id="366" r:id="rId23"/>
    <p:sldId id="330" r:id="rId24"/>
    <p:sldId id="331" r:id="rId25"/>
    <p:sldId id="332" r:id="rId26"/>
    <p:sldId id="333" r:id="rId27"/>
    <p:sldId id="334" r:id="rId28"/>
    <p:sldId id="335" r:id="rId29"/>
    <p:sldId id="336" r:id="rId30"/>
    <p:sldId id="338" r:id="rId31"/>
    <p:sldId id="337" r:id="rId32"/>
    <p:sldId id="339" r:id="rId33"/>
    <p:sldId id="340" r:id="rId34"/>
    <p:sldId id="341" r:id="rId35"/>
    <p:sldId id="342" r:id="rId36"/>
    <p:sldId id="343" r:id="rId37"/>
    <p:sldId id="344" r:id="rId38"/>
    <p:sldId id="346" r:id="rId39"/>
    <p:sldId id="347" r:id="rId40"/>
    <p:sldId id="348" r:id="rId41"/>
    <p:sldId id="350" r:id="rId42"/>
    <p:sldId id="349" r:id="rId43"/>
    <p:sldId id="351"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4EBF0-5C17-4A63-911A-CA1C3808CA57}" v="71" dt="2024-11-15T18:16:53.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7" autoAdjust="0"/>
    <p:restoredTop sz="80627" autoAdjust="0"/>
  </p:normalViewPr>
  <p:slideViewPr>
    <p:cSldViewPr snapToGrid="0">
      <p:cViewPr>
        <p:scale>
          <a:sx n="51" d="100"/>
          <a:sy n="51" d="100"/>
        </p:scale>
        <p:origin x="12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E67BA-7426-4859-9B69-AA4B8BB61A7C}" type="datetimeFigureOut">
              <a:rPr lang="it-IT" smtClean="0"/>
              <a:t>24/11/2024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C839A-A8EA-4174-A73D-EE162A37BF7D}" type="slidenum">
              <a:rPr lang="it-IT" smtClean="0"/>
              <a:t>‹N›</a:t>
            </a:fld>
            <a:endParaRPr lang="it-IT"/>
          </a:p>
        </p:txBody>
      </p:sp>
    </p:spTree>
    <p:extLst>
      <p:ext uri="{BB962C8B-B14F-4D97-AF65-F5344CB8AC3E}">
        <p14:creationId xmlns:p14="http://schemas.microsoft.com/office/powerpoint/2010/main" val="8203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42E3A-56E2-779F-CC8F-7ADDD19F62F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D6775A-F88C-109A-09D0-83488DAAE3E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2802942-36C4-386B-8DFA-8323F26A90F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76D1E33-EF57-2545-FADF-FB028AA57CA2}"/>
              </a:ext>
            </a:extLst>
          </p:cNvPr>
          <p:cNvSpPr>
            <a:spLocks noGrp="1"/>
          </p:cNvSpPr>
          <p:nvPr>
            <p:ph type="sldNum" sz="quarter" idx="5"/>
          </p:nvPr>
        </p:nvSpPr>
        <p:spPr/>
        <p:txBody>
          <a:bodyPr/>
          <a:lstStyle/>
          <a:p>
            <a:fld id="{88BC839A-A8EA-4174-A73D-EE162A37BF7D}" type="slidenum">
              <a:rPr lang="it-IT" smtClean="0"/>
              <a:t>1</a:t>
            </a:fld>
            <a:endParaRPr lang="it-IT"/>
          </a:p>
        </p:txBody>
      </p:sp>
    </p:spTree>
    <p:extLst>
      <p:ext uri="{BB962C8B-B14F-4D97-AF65-F5344CB8AC3E}">
        <p14:creationId xmlns:p14="http://schemas.microsoft.com/office/powerpoint/2010/main" val="105440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11/24/2024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5595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11/24/2024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504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11/24/2024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914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11/24/2024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4230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11/24/2024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293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11/24/2024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799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11/24/2024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0987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11/24/2024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596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11/24/2024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4141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11/24/2024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15730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11/24/2024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198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11/24/2024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‹N›</a:t>
            </a:fld>
            <a:endParaRPr lang="en-US" dirty="0"/>
          </a:p>
        </p:txBody>
      </p:sp>
    </p:spTree>
    <p:extLst>
      <p:ext uri="{BB962C8B-B14F-4D97-AF65-F5344CB8AC3E}">
        <p14:creationId xmlns:p14="http://schemas.microsoft.com/office/powerpoint/2010/main" val="3716290414"/>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0" r:id="rId6"/>
    <p:sldLayoutId id="2147483916" r:id="rId7"/>
    <p:sldLayoutId id="2147483917" r:id="rId8"/>
    <p:sldLayoutId id="2147483918" r:id="rId9"/>
    <p:sldLayoutId id="2147483919" r:id="rId10"/>
    <p:sldLayoutId id="21474839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12F69F-699F-EA2F-A621-7375830943E1}"/>
            </a:ext>
          </a:extLst>
        </p:cNvPr>
        <p:cNvGrpSpPr/>
        <p:nvPr/>
      </p:nvGrpSpPr>
      <p:grpSpPr>
        <a:xfrm>
          <a:off x="0" y="0"/>
          <a:ext cx="0" cy="0"/>
          <a:chOff x="0" y="0"/>
          <a:chExt cx="0" cy="0"/>
        </a:xfrm>
      </p:grpSpPr>
      <p:sp useBgFill="1">
        <p:nvSpPr>
          <p:cNvPr id="1244" name="Rectangle 1243">
            <a:extLst>
              <a:ext uri="{FF2B5EF4-FFF2-40B4-BE49-F238E27FC236}">
                <a16:creationId xmlns:a16="http://schemas.microsoft.com/office/drawing/2014/main" id="{203A9253-1DA1-7F10-D192-20FB074A7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ome installare un'IA sul tuo computer - FASTWEBPLUS">
            <a:extLst>
              <a:ext uri="{FF2B5EF4-FFF2-40B4-BE49-F238E27FC236}">
                <a16:creationId xmlns:a16="http://schemas.microsoft.com/office/drawing/2014/main" id="{1BC124C8-4928-8B15-417F-6AE096169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 y="-1"/>
            <a:ext cx="12192001" cy="6858000"/>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1246" name="Group 1245">
            <a:extLst>
              <a:ext uri="{FF2B5EF4-FFF2-40B4-BE49-F238E27FC236}">
                <a16:creationId xmlns:a16="http://schemas.microsoft.com/office/drawing/2014/main" id="{5072095A-5AC7-CBC8-B61D-CF0D73C222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247" name="Rectangle 1246">
              <a:extLst>
                <a:ext uri="{FF2B5EF4-FFF2-40B4-BE49-F238E27FC236}">
                  <a16:creationId xmlns:a16="http://schemas.microsoft.com/office/drawing/2014/main" id="{0B310D97-EE06-BB64-A903-292DE285B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48" name="Rectangle 1247">
              <a:extLst>
                <a:ext uri="{FF2B5EF4-FFF2-40B4-BE49-F238E27FC236}">
                  <a16:creationId xmlns:a16="http://schemas.microsoft.com/office/drawing/2014/main" id="{8F62431B-E90E-9114-1D2C-B118DB815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50" name="Rectangle 1249">
            <a:extLst>
              <a:ext uri="{FF2B5EF4-FFF2-40B4-BE49-F238E27FC236}">
                <a16:creationId xmlns:a16="http://schemas.microsoft.com/office/drawing/2014/main" id="{D9B44A13-88A3-594E-1CE4-2C3B8A3D8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C1BF1DA-6954-7BD3-5D66-D3C1545EF620}"/>
              </a:ext>
            </a:extLst>
          </p:cNvPr>
          <p:cNvSpPr>
            <a:spLocks noGrp="1"/>
          </p:cNvSpPr>
          <p:nvPr>
            <p:ph type="ctrTitle"/>
          </p:nvPr>
        </p:nvSpPr>
        <p:spPr>
          <a:xfrm>
            <a:off x="677119" y="810623"/>
            <a:ext cx="4429556" cy="3570162"/>
          </a:xfrm>
        </p:spPr>
        <p:txBody>
          <a:bodyPr anchor="b">
            <a:normAutofit/>
          </a:bodyPr>
          <a:lstStyle/>
          <a:p>
            <a:r>
              <a:rPr lang="it-IT" sz="3800" spc="300" dirty="0">
                <a:latin typeface="Montserrat" panose="00000500000000000000" pitchFamily="2" charset="0"/>
              </a:rPr>
              <a:t>Intelligenza artificiale</a:t>
            </a:r>
          </a:p>
        </p:txBody>
      </p:sp>
      <p:sp>
        <p:nvSpPr>
          <p:cNvPr id="3" name="Sottotitolo 2">
            <a:extLst>
              <a:ext uri="{FF2B5EF4-FFF2-40B4-BE49-F238E27FC236}">
                <a16:creationId xmlns:a16="http://schemas.microsoft.com/office/drawing/2014/main" id="{6252D7AA-BE16-1013-C4C6-009233033D2C}"/>
              </a:ext>
            </a:extLst>
          </p:cNvPr>
          <p:cNvSpPr>
            <a:spLocks noGrp="1"/>
          </p:cNvSpPr>
          <p:nvPr>
            <p:ph type="subTitle" idx="1"/>
          </p:nvPr>
        </p:nvSpPr>
        <p:spPr>
          <a:xfrm>
            <a:off x="677119" y="4547167"/>
            <a:ext cx="4429556" cy="1288482"/>
          </a:xfrm>
        </p:spPr>
        <p:txBody>
          <a:bodyPr>
            <a:normAutofit/>
          </a:bodyPr>
          <a:lstStyle/>
          <a:p>
            <a:r>
              <a:rPr lang="it-IT" dirty="0">
                <a:latin typeface="Montserrat" panose="00000500000000000000" pitchFamily="2" charset="0"/>
              </a:rPr>
              <a:t>SECONDO modulo</a:t>
            </a:r>
          </a:p>
        </p:txBody>
      </p:sp>
      <p:sp>
        <p:nvSpPr>
          <p:cNvPr id="1252" name="Oval 1251">
            <a:extLst>
              <a:ext uri="{FF2B5EF4-FFF2-40B4-BE49-F238E27FC236}">
                <a16:creationId xmlns:a16="http://schemas.microsoft.com/office/drawing/2014/main" id="{A67036F3-81A2-7266-F03D-B7B26C8EB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4" name="Oval 1253">
            <a:extLst>
              <a:ext uri="{FF2B5EF4-FFF2-40B4-BE49-F238E27FC236}">
                <a16:creationId xmlns:a16="http://schemas.microsoft.com/office/drawing/2014/main" id="{ED0B06A5-95AB-69B6-0CCE-5A166A7AF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6" name="Graphic 212">
            <a:extLst>
              <a:ext uri="{FF2B5EF4-FFF2-40B4-BE49-F238E27FC236}">
                <a16:creationId xmlns:a16="http://schemas.microsoft.com/office/drawing/2014/main" id="{F8391D05-1677-C519-3EC4-AE805A593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58" name="Graphic 212">
            <a:extLst>
              <a:ext uri="{FF2B5EF4-FFF2-40B4-BE49-F238E27FC236}">
                <a16:creationId xmlns:a16="http://schemas.microsoft.com/office/drawing/2014/main" id="{E6395051-5192-C878-2BE3-A06504CA7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8071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3E06D-C645-A39A-51D1-5155FF50A4F6}"/>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5D39B9C2-DBDA-5E8A-9E48-14985398BE1D}"/>
              </a:ext>
            </a:extLst>
          </p:cNvPr>
          <p:cNvSpPr>
            <a:spLocks noGrp="1"/>
          </p:cNvSpPr>
          <p:nvPr>
            <p:ph idx="1"/>
          </p:nvPr>
        </p:nvSpPr>
        <p:spPr>
          <a:xfrm>
            <a:off x="838200" y="1209688"/>
            <a:ext cx="10764139" cy="6380934"/>
          </a:xfrm>
        </p:spPr>
        <p:txBody>
          <a:bodyPr>
            <a:noAutofit/>
          </a:bodyPr>
          <a:lstStyle/>
          <a:p>
            <a:pPr marL="0" indent="0" algn="l">
              <a:buNone/>
            </a:pPr>
            <a:r>
              <a:rPr lang="it-IT" sz="2000" b="1" i="0" dirty="0">
                <a:solidFill>
                  <a:srgbClr val="EFB90E"/>
                </a:solidFill>
                <a:effectLst/>
                <a:latin typeface="Montserrat" panose="00000500000000000000" pitchFamily="2" charset="0"/>
              </a:rPr>
              <a:t>1. </a:t>
            </a:r>
            <a:r>
              <a:rPr lang="it-IT" sz="2000" b="1" i="0" dirty="0" err="1">
                <a:solidFill>
                  <a:srgbClr val="EFB90E"/>
                </a:solidFill>
                <a:effectLst/>
                <a:latin typeface="Montserrat" panose="00000500000000000000" pitchFamily="2" charset="0"/>
              </a:rPr>
              <a:t>Pre</a:t>
            </a:r>
            <a:r>
              <a:rPr lang="it-IT" sz="2000" b="1" i="0" dirty="0">
                <a:solidFill>
                  <a:srgbClr val="EFB90E"/>
                </a:solidFill>
                <a:effectLst/>
                <a:latin typeface="Montserrat" panose="00000500000000000000" pitchFamily="2" charset="0"/>
              </a:rPr>
              <a:t>-processing</a:t>
            </a:r>
            <a:r>
              <a:rPr lang="it-IT" sz="2000" b="1" dirty="0">
                <a:solidFill>
                  <a:srgbClr val="EFB90E"/>
                </a:solidFill>
                <a:latin typeface="Montserrat" panose="00000500000000000000" pitchFamily="2" charset="0"/>
              </a:rPr>
              <a:t>: </a:t>
            </a:r>
            <a:r>
              <a:rPr lang="it-IT" sz="2000" b="0" i="0" dirty="0">
                <a:effectLst/>
                <a:latin typeface="Montserrat" panose="00000500000000000000" pitchFamily="2" charset="0"/>
              </a:rPr>
              <a:t>Mitigazione del </a:t>
            </a:r>
            <a:r>
              <a:rPr lang="it-IT" sz="2000" b="0" i="0" dirty="0" err="1">
                <a:effectLst/>
                <a:latin typeface="Montserrat" panose="00000500000000000000" pitchFamily="2" charset="0"/>
              </a:rPr>
              <a:t>bias</a:t>
            </a:r>
            <a:r>
              <a:rPr lang="it-IT" sz="2000" b="0" i="0" dirty="0">
                <a:effectLst/>
                <a:latin typeface="Montserrat" panose="00000500000000000000" pitchFamily="2" charset="0"/>
              </a:rPr>
              <a:t> nei dati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Bilanciamento dei dati</a:t>
            </a:r>
            <a:r>
              <a:rPr lang="it-IT" sz="2000" b="0" i="0" dirty="0">
                <a:solidFill>
                  <a:srgbClr val="000000"/>
                </a:solidFill>
                <a:effectLst/>
                <a:latin typeface="Montserrat" panose="00000500000000000000" pitchFamily="2" charset="0"/>
              </a:rPr>
              <a:t>: Assicurarsi che i dati di addestramento siano rappresentativi e bilanciati tra le diverse categorie (ad esempio, genere, etnia, età).</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Rimozione di attributi sensibili</a:t>
            </a:r>
            <a:r>
              <a:rPr lang="it-IT" sz="2000" b="0" i="0" dirty="0">
                <a:solidFill>
                  <a:srgbClr val="000000"/>
                </a:solidFill>
                <a:effectLst/>
                <a:latin typeface="Montserrat" panose="00000500000000000000" pitchFamily="2" charset="0"/>
              </a:rPr>
              <a:t>: Eliminare dal dataset variabili che possono contribuire a decisioni basate su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come genere, etnia o status economico.</a:t>
            </a: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Synthetic</a:t>
            </a:r>
            <a:r>
              <a:rPr lang="it-IT" sz="2000" b="1" i="0" dirty="0">
                <a:solidFill>
                  <a:srgbClr val="000000"/>
                </a:solidFill>
                <a:effectLst/>
                <a:latin typeface="Montserrat" panose="00000500000000000000" pitchFamily="2" charset="0"/>
              </a:rPr>
              <a:t> data</a:t>
            </a:r>
            <a:r>
              <a:rPr lang="it-IT" sz="2000" b="0" i="0" dirty="0">
                <a:solidFill>
                  <a:srgbClr val="000000"/>
                </a:solidFill>
                <a:effectLst/>
                <a:latin typeface="Montserrat" panose="00000500000000000000" pitchFamily="2" charset="0"/>
              </a:rPr>
              <a:t>: Creare dati sintetici per aumentare la rappresentatività di gruppi sottorappresentati nel dataset.</a:t>
            </a:r>
          </a:p>
          <a:p>
            <a:pPr marL="0" indent="0" algn="l">
              <a:buNone/>
            </a:pPr>
            <a:endParaRPr lang="it-IT" sz="2000" b="0" i="0" dirty="0">
              <a:solidFill>
                <a:srgbClr val="000000"/>
              </a:solidFill>
              <a:effectLst/>
              <a:latin typeface="Montserrat" panose="00000500000000000000" pitchFamily="2" charset="0"/>
            </a:endParaRPr>
          </a:p>
          <a:p>
            <a:pPr marL="0" indent="0" algn="l">
              <a:buNone/>
            </a:pPr>
            <a:r>
              <a:rPr lang="it-IT" sz="2000" b="1" i="0" dirty="0">
                <a:solidFill>
                  <a:srgbClr val="EFB90E"/>
                </a:solidFill>
                <a:effectLst/>
                <a:latin typeface="Montserrat" panose="00000500000000000000" pitchFamily="2" charset="0"/>
              </a:rPr>
              <a:t>2. In-processing: </a:t>
            </a:r>
            <a:r>
              <a:rPr lang="it-IT" sz="2000" b="0" i="0" dirty="0">
                <a:effectLst/>
                <a:latin typeface="Montserrat" panose="00000500000000000000" pitchFamily="2" charset="0"/>
              </a:rPr>
              <a:t>Mitigazione durante l'addestramento del modello</a:t>
            </a: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Regularizzazione</a:t>
            </a:r>
            <a:r>
              <a:rPr lang="it-IT" sz="2000" b="0" i="0" dirty="0">
                <a:solidFill>
                  <a:srgbClr val="000000"/>
                </a:solidFill>
                <a:effectLst/>
                <a:latin typeface="Montserrat" panose="00000500000000000000" pitchFamily="2" charset="0"/>
              </a:rPr>
              <a:t>: Aggiungere vincoli matematici durante il processo di apprendimento per incoraggiare l'equità.</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Algoritmi </a:t>
            </a:r>
            <a:r>
              <a:rPr lang="it-IT" sz="2000" b="1" i="0" dirty="0" err="1">
                <a:solidFill>
                  <a:srgbClr val="000000"/>
                </a:solidFill>
                <a:effectLst/>
                <a:latin typeface="Montserrat" panose="00000500000000000000" pitchFamily="2" charset="0"/>
              </a:rPr>
              <a:t>fairness-aware</a:t>
            </a:r>
            <a:r>
              <a:rPr lang="it-IT" sz="2000" b="0" i="0" dirty="0">
                <a:solidFill>
                  <a:srgbClr val="000000"/>
                </a:solidFill>
                <a:effectLst/>
                <a:latin typeface="Montserrat" panose="00000500000000000000" pitchFamily="2" charset="0"/>
              </a:rPr>
              <a:t>: Utilizzare algoritmi progettati per migliorare l'equità, come i modelli che minimizzano la disparità tra gruppi.</a:t>
            </a:r>
          </a:p>
        </p:txBody>
      </p:sp>
      <p:sp>
        <p:nvSpPr>
          <p:cNvPr id="4" name="Titolo 1">
            <a:extLst>
              <a:ext uri="{FF2B5EF4-FFF2-40B4-BE49-F238E27FC236}">
                <a16:creationId xmlns:a16="http://schemas.microsoft.com/office/drawing/2014/main" id="{BF994FAB-6D73-922D-40AF-28D3735FF23B}"/>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Strategia di mitigazione dei </a:t>
            </a:r>
            <a:r>
              <a:rPr lang="it-IT" sz="2500" b="1" i="0" dirty="0" err="1">
                <a:solidFill>
                  <a:srgbClr val="B700FF"/>
                </a:solidFill>
                <a:effectLst/>
                <a:latin typeface="Montserrat" panose="00000500000000000000" pitchFamily="2" charset="0"/>
              </a:rPr>
              <a:t>bias</a:t>
            </a:r>
            <a:endParaRPr lang="it-IT" sz="2500" b="1" i="0" dirty="0">
              <a:solidFill>
                <a:srgbClr val="B700FF"/>
              </a:solidFill>
              <a:effectLst/>
              <a:latin typeface="Montserrat" panose="00000500000000000000" pitchFamily="2" charset="0"/>
            </a:endParaRPr>
          </a:p>
        </p:txBody>
      </p:sp>
    </p:spTree>
    <p:extLst>
      <p:ext uri="{BB962C8B-B14F-4D97-AF65-F5344CB8AC3E}">
        <p14:creationId xmlns:p14="http://schemas.microsoft.com/office/powerpoint/2010/main" val="369644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8E8A1-EEAA-9D84-81ED-EBD206E415F1}"/>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57DA76E-D1C3-BA2E-722C-81D2B7306187}"/>
              </a:ext>
            </a:extLst>
          </p:cNvPr>
          <p:cNvSpPr>
            <a:spLocks noGrp="1"/>
          </p:cNvSpPr>
          <p:nvPr>
            <p:ph idx="1"/>
          </p:nvPr>
        </p:nvSpPr>
        <p:spPr>
          <a:xfrm>
            <a:off x="838200" y="1209688"/>
            <a:ext cx="10927814" cy="6380934"/>
          </a:xfrm>
        </p:spPr>
        <p:txBody>
          <a:bodyPr>
            <a:noAutofit/>
          </a:bodyPr>
          <a:lstStyle/>
          <a:p>
            <a:pPr marL="0" indent="0" algn="l">
              <a:buNone/>
            </a:pPr>
            <a:r>
              <a:rPr lang="it-IT" sz="2000" b="1" i="0" dirty="0">
                <a:solidFill>
                  <a:srgbClr val="EFB90E"/>
                </a:solidFill>
                <a:effectLst/>
                <a:latin typeface="Montserrat" panose="00000500000000000000" pitchFamily="2" charset="0"/>
              </a:rPr>
              <a:t>3. Post-processing: </a:t>
            </a:r>
            <a:r>
              <a:rPr lang="it-IT" sz="2000" b="0" i="0" dirty="0">
                <a:effectLst/>
                <a:latin typeface="Montserrat" panose="00000500000000000000" pitchFamily="2" charset="0"/>
              </a:rPr>
              <a:t>Mitigazione dopo l'addestramento del modello</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Correzione dei risultati</a:t>
            </a:r>
            <a:r>
              <a:rPr lang="it-IT" sz="2000" b="0" i="0" dirty="0">
                <a:solidFill>
                  <a:srgbClr val="000000"/>
                </a:solidFill>
                <a:effectLst/>
                <a:latin typeface="Montserrat" panose="00000500000000000000" pitchFamily="2" charset="0"/>
              </a:rPr>
              <a:t>: Modificare i risultati prodotti dal modello per ridurre disparità tra gruppi (ad esempio, applicando soglie diverse per gruppi diversi per compensare il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a:t>
            </a: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Equalized</a:t>
            </a:r>
            <a:r>
              <a:rPr lang="it-IT" sz="2000" b="1" i="0" dirty="0">
                <a:solidFill>
                  <a:srgbClr val="000000"/>
                </a:solidFill>
                <a:effectLst/>
                <a:latin typeface="Montserrat" panose="00000500000000000000" pitchFamily="2" charset="0"/>
              </a:rPr>
              <a:t> </a:t>
            </a:r>
            <a:r>
              <a:rPr lang="it-IT" sz="2000" b="1" i="0" dirty="0" err="1">
                <a:solidFill>
                  <a:srgbClr val="000000"/>
                </a:solidFill>
                <a:effectLst/>
                <a:latin typeface="Montserrat" panose="00000500000000000000" pitchFamily="2" charset="0"/>
              </a:rPr>
              <a:t>odds</a:t>
            </a:r>
            <a:r>
              <a:rPr lang="it-IT" sz="2000" b="0" i="0" dirty="0">
                <a:solidFill>
                  <a:srgbClr val="000000"/>
                </a:solidFill>
                <a:effectLst/>
                <a:latin typeface="Montserrat" panose="00000500000000000000" pitchFamily="2" charset="0"/>
              </a:rPr>
              <a:t>: Una tecnica in cui si cerca di assicurare che il modello abbia lo stesso tasso di errore per diversi gruppi demografici.</a:t>
            </a:r>
          </a:p>
        </p:txBody>
      </p:sp>
      <p:sp>
        <p:nvSpPr>
          <p:cNvPr id="4" name="Titolo 1">
            <a:extLst>
              <a:ext uri="{FF2B5EF4-FFF2-40B4-BE49-F238E27FC236}">
                <a16:creationId xmlns:a16="http://schemas.microsoft.com/office/drawing/2014/main" id="{68DD7FAB-02FC-5684-8760-358F2DB9DF6E}"/>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Strategia di mitigazione dei </a:t>
            </a:r>
            <a:r>
              <a:rPr lang="it-IT" sz="2500" b="1" i="0" dirty="0" err="1">
                <a:solidFill>
                  <a:srgbClr val="B700FF"/>
                </a:solidFill>
                <a:effectLst/>
                <a:latin typeface="Montserrat" panose="00000500000000000000" pitchFamily="2" charset="0"/>
              </a:rPr>
              <a:t>bias</a:t>
            </a:r>
            <a:endParaRPr lang="it-IT" sz="2500" b="1" i="0" dirty="0">
              <a:solidFill>
                <a:srgbClr val="B700FF"/>
              </a:solidFill>
              <a:effectLst/>
              <a:latin typeface="Montserrat" panose="00000500000000000000" pitchFamily="2" charset="0"/>
            </a:endParaRPr>
          </a:p>
        </p:txBody>
      </p:sp>
      <p:pic>
        <p:nvPicPr>
          <p:cNvPr id="5" name="Immagine 4">
            <a:extLst>
              <a:ext uri="{FF2B5EF4-FFF2-40B4-BE49-F238E27FC236}">
                <a16:creationId xmlns:a16="http://schemas.microsoft.com/office/drawing/2014/main" id="{0ED70C08-8B1C-CAD3-83F4-E35F5C433B83}"/>
              </a:ext>
            </a:extLst>
          </p:cNvPr>
          <p:cNvPicPr>
            <a:picLocks noChangeAspect="1"/>
          </p:cNvPicPr>
          <p:nvPr/>
        </p:nvPicPr>
        <p:blipFill>
          <a:blip r:embed="rId2"/>
          <a:stretch>
            <a:fillRect/>
          </a:stretch>
        </p:blipFill>
        <p:spPr>
          <a:xfrm>
            <a:off x="2912052" y="3827619"/>
            <a:ext cx="6367895" cy="2209625"/>
          </a:xfrm>
          <a:prstGeom prst="rect">
            <a:avLst/>
          </a:prstGeom>
        </p:spPr>
      </p:pic>
    </p:spTree>
    <p:extLst>
      <p:ext uri="{BB962C8B-B14F-4D97-AF65-F5344CB8AC3E}">
        <p14:creationId xmlns:p14="http://schemas.microsoft.com/office/powerpoint/2010/main" val="692449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32191-5335-6ABE-88E8-7EA4BA928C6B}"/>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F2340ED5-18AC-ACB7-3EB6-63B67F257472}"/>
              </a:ext>
            </a:extLst>
          </p:cNvPr>
          <p:cNvSpPr txBox="1"/>
          <p:nvPr/>
        </p:nvSpPr>
        <p:spPr>
          <a:xfrm>
            <a:off x="2018381" y="842632"/>
            <a:ext cx="8155236"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err="1"/>
              <a:t>COS’è</a:t>
            </a:r>
            <a:r>
              <a:rPr lang="it-IT" dirty="0"/>
              <a:t> L’EQUITA’?</a:t>
            </a:r>
          </a:p>
        </p:txBody>
      </p:sp>
      <p:sp>
        <p:nvSpPr>
          <p:cNvPr id="2" name="CasellaDiTesto 1">
            <a:extLst>
              <a:ext uri="{FF2B5EF4-FFF2-40B4-BE49-F238E27FC236}">
                <a16:creationId xmlns:a16="http://schemas.microsoft.com/office/drawing/2014/main" id="{7F8999DF-48DB-6AF1-3E1B-EC75C86A37A5}"/>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pic>
        <p:nvPicPr>
          <p:cNvPr id="5" name="Immagine 4" descr="Immagine che contiene cartone animato, schizzo, disegno, bianco e nero&#10;&#10;Descrizione generata automaticamente">
            <a:extLst>
              <a:ext uri="{FF2B5EF4-FFF2-40B4-BE49-F238E27FC236}">
                <a16:creationId xmlns:a16="http://schemas.microsoft.com/office/drawing/2014/main" id="{96FEEBD2-4CEC-3E48-A37F-8F49ECECA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037" y="2876964"/>
            <a:ext cx="7233925" cy="347630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59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0E64-59F3-6378-1562-8F30F1A72B32}"/>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223EEF1-80C1-2101-09F5-D8D4C55E546A}"/>
              </a:ext>
            </a:extLst>
          </p:cNvPr>
          <p:cNvSpPr>
            <a:spLocks noGrp="1"/>
          </p:cNvSpPr>
          <p:nvPr>
            <p:ph idx="1"/>
          </p:nvPr>
        </p:nvSpPr>
        <p:spPr>
          <a:xfrm>
            <a:off x="838200" y="1209688"/>
            <a:ext cx="10764139" cy="6380934"/>
          </a:xfrm>
        </p:spPr>
        <p:txBody>
          <a:bodyPr>
            <a:noAutofit/>
          </a:bodyPr>
          <a:lstStyle/>
          <a:p>
            <a:pPr marL="0" indent="0" algn="l">
              <a:buNone/>
            </a:pPr>
            <a:r>
              <a:rPr lang="it-IT" sz="2000" b="0" i="0" dirty="0">
                <a:effectLst/>
                <a:latin typeface="Montserrat" panose="00000500000000000000" pitchFamily="2" charset="0"/>
              </a:rPr>
              <a:t>Il concetto di </a:t>
            </a:r>
            <a:r>
              <a:rPr lang="it-IT" sz="2000" b="1" i="0" dirty="0">
                <a:effectLst/>
                <a:latin typeface="Montserrat" panose="00000500000000000000" pitchFamily="2" charset="0"/>
              </a:rPr>
              <a:t>equità (</a:t>
            </a:r>
            <a:r>
              <a:rPr lang="it-IT" sz="2000" b="1" i="0" dirty="0" err="1">
                <a:effectLst/>
                <a:latin typeface="Montserrat" panose="00000500000000000000" pitchFamily="2" charset="0"/>
              </a:rPr>
              <a:t>fairness</a:t>
            </a:r>
            <a:r>
              <a:rPr lang="it-IT" sz="2000" b="1" i="0" dirty="0">
                <a:effectLst/>
                <a:latin typeface="Montserrat" panose="00000500000000000000" pitchFamily="2" charset="0"/>
              </a:rPr>
              <a:t>)</a:t>
            </a:r>
            <a:r>
              <a:rPr lang="it-IT" sz="2000" b="0" i="0" dirty="0">
                <a:effectLst/>
                <a:latin typeface="Montserrat" panose="00000500000000000000" pitchFamily="2" charset="0"/>
              </a:rPr>
              <a:t> si riferisce alla necessità di garantire che gli algoritmi e i sistemi di IA trattino tutti gli individui in modo giusto e imparziale, </a:t>
            </a:r>
            <a:r>
              <a:rPr lang="it-IT" sz="2000" b="1" i="0" dirty="0">
                <a:effectLst/>
                <a:latin typeface="Montserrat" panose="00000500000000000000" pitchFamily="2" charset="0"/>
              </a:rPr>
              <a:t>senza discriminazioni</a:t>
            </a:r>
            <a:r>
              <a:rPr lang="it-IT" sz="2000" b="0" i="0" dirty="0">
                <a:effectLst/>
                <a:latin typeface="Montserrat" panose="00000500000000000000" pitchFamily="2" charset="0"/>
              </a:rPr>
              <a:t> basate su caratteristiche protette come razza, genere, età, religione, orientamento sessuale, disabilità e altre categorie (</a:t>
            </a:r>
            <a:r>
              <a:rPr lang="it-IT" sz="2000" b="1" i="0" dirty="0">
                <a:effectLst/>
                <a:latin typeface="Montserrat" panose="00000500000000000000" pitchFamily="2" charset="0"/>
              </a:rPr>
              <a:t>gruppi protetti</a:t>
            </a:r>
            <a:r>
              <a:rPr lang="it-IT" sz="2000" b="0" i="0" dirty="0">
                <a:effectLst/>
                <a:latin typeface="Montserrat" panose="00000500000000000000" pitchFamily="2" charset="0"/>
              </a:rPr>
              <a:t>).</a:t>
            </a:r>
          </a:p>
          <a:p>
            <a:pPr marL="0" indent="0" algn="l">
              <a:buNone/>
            </a:pPr>
            <a:r>
              <a:rPr lang="it-IT" sz="2000" b="0" i="0" dirty="0">
                <a:effectLst/>
                <a:latin typeface="Montserrat" panose="00000500000000000000" pitchFamily="2" charset="0"/>
              </a:rPr>
              <a:t> </a:t>
            </a:r>
          </a:p>
          <a:p>
            <a:pPr marL="0" indent="0" algn="l">
              <a:buNone/>
            </a:pPr>
            <a:r>
              <a:rPr lang="it-IT" sz="2000" b="0" i="0" dirty="0">
                <a:effectLst/>
                <a:latin typeface="Montserrat" panose="00000500000000000000" pitchFamily="2" charset="0"/>
              </a:rPr>
              <a:t>Questo è particolarmente importante in contesti in cui le decisioni automatizzate possono avere un impatto significativo sulle vite delle persone, come nel reclutamento, nel credito, nella giustizia penale e nella sanità.</a:t>
            </a:r>
          </a:p>
        </p:txBody>
      </p:sp>
      <p:sp>
        <p:nvSpPr>
          <p:cNvPr id="4" name="Titolo 1">
            <a:extLst>
              <a:ext uri="{FF2B5EF4-FFF2-40B4-BE49-F238E27FC236}">
                <a16:creationId xmlns:a16="http://schemas.microsoft.com/office/drawing/2014/main" id="{8F13EE61-6B01-7968-4ACA-3CB4F0A04D77}"/>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Equità (</a:t>
            </a:r>
            <a:r>
              <a:rPr lang="it-IT" sz="2500" b="1" i="0" dirty="0" err="1">
                <a:solidFill>
                  <a:srgbClr val="B700FF"/>
                </a:solidFill>
                <a:effectLst/>
                <a:latin typeface="Montserrat" panose="00000500000000000000" pitchFamily="2" charset="0"/>
              </a:rPr>
              <a:t>Fairness</a:t>
            </a:r>
            <a:r>
              <a:rPr lang="it-IT" sz="2500" b="1" i="0" dirty="0">
                <a:solidFill>
                  <a:srgbClr val="B700FF"/>
                </a:solidFill>
                <a:effectLst/>
                <a:latin typeface="Montserrat" panose="00000500000000000000" pitchFamily="2" charset="0"/>
              </a:rPr>
              <a:t>)</a:t>
            </a:r>
          </a:p>
        </p:txBody>
      </p:sp>
      <p:pic>
        <p:nvPicPr>
          <p:cNvPr id="6" name="Immagine 5">
            <a:extLst>
              <a:ext uri="{FF2B5EF4-FFF2-40B4-BE49-F238E27FC236}">
                <a16:creationId xmlns:a16="http://schemas.microsoft.com/office/drawing/2014/main" id="{166F47EC-77E2-7E00-7685-89658B842AE3}"/>
              </a:ext>
            </a:extLst>
          </p:cNvPr>
          <p:cNvPicPr>
            <a:picLocks noChangeAspect="1"/>
          </p:cNvPicPr>
          <p:nvPr/>
        </p:nvPicPr>
        <p:blipFill>
          <a:blip r:embed="rId2"/>
          <a:stretch>
            <a:fillRect/>
          </a:stretch>
        </p:blipFill>
        <p:spPr>
          <a:xfrm>
            <a:off x="3801069" y="4562833"/>
            <a:ext cx="4589862" cy="1882036"/>
          </a:xfrm>
          <a:prstGeom prst="rect">
            <a:avLst/>
          </a:prstGeom>
        </p:spPr>
      </p:pic>
    </p:spTree>
    <p:extLst>
      <p:ext uri="{BB962C8B-B14F-4D97-AF65-F5344CB8AC3E}">
        <p14:creationId xmlns:p14="http://schemas.microsoft.com/office/powerpoint/2010/main" val="340280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EB3BB-C2E1-4C4F-758D-02985BBC569B}"/>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203C589-51C7-0FBC-1507-90557D343FE9}"/>
              </a:ext>
            </a:extLst>
          </p:cNvPr>
          <p:cNvSpPr>
            <a:spLocks noGrp="1"/>
          </p:cNvSpPr>
          <p:nvPr>
            <p:ph idx="1"/>
          </p:nvPr>
        </p:nvSpPr>
        <p:spPr>
          <a:xfrm>
            <a:off x="169154" y="1511518"/>
            <a:ext cx="11853691" cy="6380934"/>
          </a:xfrm>
        </p:spPr>
        <p:txBody>
          <a:bodyPr>
            <a:noAutofit/>
          </a:bodyPr>
          <a:lstStyle/>
          <a:p>
            <a:pPr marL="0" indent="0">
              <a:buNone/>
            </a:pPr>
            <a:r>
              <a:rPr lang="it-IT" sz="2000" b="0" i="0" dirty="0">
                <a:effectLst/>
                <a:latin typeface="Montserrat" panose="00000500000000000000" pitchFamily="2" charset="0"/>
              </a:rPr>
              <a:t>L' equità nell'IA può essere suddivisa in diverse dimensioni e approcci, tra cui:</a:t>
            </a:r>
          </a:p>
          <a:p>
            <a:r>
              <a:rPr lang="it-IT" sz="2000" b="1" i="0" dirty="0">
                <a:solidFill>
                  <a:srgbClr val="000000"/>
                </a:solidFill>
                <a:effectLst/>
                <a:latin typeface="Montserrat" panose="00000500000000000000" pitchFamily="2" charset="0"/>
              </a:rPr>
              <a:t>Equità nel trattamento</a:t>
            </a:r>
            <a:r>
              <a:rPr lang="it-IT" sz="2000" b="0" i="0" dirty="0">
                <a:solidFill>
                  <a:srgbClr val="000000"/>
                </a:solidFill>
                <a:effectLst/>
                <a:latin typeface="Montserrat" panose="00000500000000000000" pitchFamily="2" charset="0"/>
              </a:rPr>
              <a:t>: Garantire che individui con caratteristiche simili ricevano trattamenti simili dagli algoritmi.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Se due candidati hanno qualifiche simili, dovrebbero ricevere valutazioni simili da un algoritmo di selezione.</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r>
              <a:rPr lang="it-IT" sz="2000" b="1" i="0" dirty="0">
                <a:solidFill>
                  <a:srgbClr val="000000"/>
                </a:solidFill>
                <a:effectLst/>
                <a:latin typeface="Montserrat" panose="00000500000000000000" pitchFamily="2" charset="0"/>
              </a:rPr>
              <a:t>Disparità di impatto</a:t>
            </a:r>
            <a:r>
              <a:rPr lang="it-IT" sz="2000" b="0" i="0" dirty="0">
                <a:solidFill>
                  <a:srgbClr val="000000"/>
                </a:solidFill>
                <a:effectLst/>
                <a:latin typeface="Montserrat" panose="00000500000000000000" pitchFamily="2" charset="0"/>
              </a:rPr>
              <a:t>: Questo concetto si riferisce alla misura in cui un algoritmo produce risultati diversi per diversi gruppi protetti. Si può misurare confrontando i tassi di errore o di successo per gruppi diversi.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Un algoritmo di assunzione seleziona il 70% dei candidati maschi ma solo il 30% delle candidate donne.</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r>
              <a:rPr lang="it-IT" sz="2000" b="1" i="0" dirty="0">
                <a:solidFill>
                  <a:srgbClr val="000000"/>
                </a:solidFill>
                <a:effectLst/>
                <a:latin typeface="Montserrat" panose="00000500000000000000" pitchFamily="2" charset="0"/>
              </a:rPr>
              <a:t>Equità nei risultati</a:t>
            </a:r>
            <a:r>
              <a:rPr lang="it-IT" sz="2000" b="0" i="0" dirty="0">
                <a:solidFill>
                  <a:srgbClr val="000000"/>
                </a:solidFill>
                <a:effectLst/>
                <a:latin typeface="Montserrat" panose="00000500000000000000" pitchFamily="2" charset="0"/>
              </a:rPr>
              <a:t>: Assicurare che le decisioni o le previsioni degli algoritmi portino a risultati equi per diverse popolazioni.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Se un algoritmo di credito approva una percentuale maggiore di prestiti per un gruppo etnico rispetto a un altro, si potrebbe considerare un problema di equità.</a:t>
            </a:r>
          </a:p>
        </p:txBody>
      </p:sp>
      <p:sp>
        <p:nvSpPr>
          <p:cNvPr id="4" name="Titolo 1">
            <a:extLst>
              <a:ext uri="{FF2B5EF4-FFF2-40B4-BE49-F238E27FC236}">
                <a16:creationId xmlns:a16="http://schemas.microsoft.com/office/drawing/2014/main" id="{49D124D5-7887-96CD-A742-C0D6AB581A19}"/>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Dimensioni dell'</a:t>
            </a:r>
            <a:r>
              <a:rPr lang="it-IT" sz="2500" b="1" i="0" dirty="0" err="1">
                <a:solidFill>
                  <a:srgbClr val="B700FF"/>
                </a:solidFill>
                <a:effectLst/>
                <a:latin typeface="Montserrat" panose="00000500000000000000" pitchFamily="2" charset="0"/>
              </a:rPr>
              <a:t>equitànell'IA</a:t>
            </a:r>
            <a:endParaRPr lang="it-IT" sz="2500" b="1" i="0" dirty="0">
              <a:solidFill>
                <a:srgbClr val="B700FF"/>
              </a:solidFill>
              <a:effectLst/>
              <a:latin typeface="Montserrat" panose="00000500000000000000" pitchFamily="2" charset="0"/>
            </a:endParaRPr>
          </a:p>
        </p:txBody>
      </p:sp>
      <p:pic>
        <p:nvPicPr>
          <p:cNvPr id="5" name="Immagine 4">
            <a:extLst>
              <a:ext uri="{FF2B5EF4-FFF2-40B4-BE49-F238E27FC236}">
                <a16:creationId xmlns:a16="http://schemas.microsoft.com/office/drawing/2014/main" id="{D4452606-89F4-D877-E51E-B91899EDB95F}"/>
              </a:ext>
            </a:extLst>
          </p:cNvPr>
          <p:cNvPicPr>
            <a:picLocks noChangeAspect="1"/>
          </p:cNvPicPr>
          <p:nvPr/>
        </p:nvPicPr>
        <p:blipFill>
          <a:blip r:embed="rId2"/>
          <a:stretch>
            <a:fillRect/>
          </a:stretch>
        </p:blipFill>
        <p:spPr>
          <a:xfrm>
            <a:off x="9619989" y="119065"/>
            <a:ext cx="2402856" cy="1283850"/>
          </a:xfrm>
          <a:prstGeom prst="rect">
            <a:avLst/>
          </a:prstGeom>
        </p:spPr>
      </p:pic>
    </p:spTree>
    <p:extLst>
      <p:ext uri="{BB962C8B-B14F-4D97-AF65-F5344CB8AC3E}">
        <p14:creationId xmlns:p14="http://schemas.microsoft.com/office/powerpoint/2010/main" val="2989396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38AD-1DB7-1FBE-F191-61A164102FC1}"/>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1E2824E-1DF7-0F3E-9B91-07B628ABBEA4}"/>
              </a:ext>
            </a:extLst>
          </p:cNvPr>
          <p:cNvSpPr>
            <a:spLocks noGrp="1"/>
          </p:cNvSpPr>
          <p:nvPr>
            <p:ph idx="1"/>
          </p:nvPr>
        </p:nvSpPr>
        <p:spPr>
          <a:xfrm>
            <a:off x="891706" y="1441042"/>
            <a:ext cx="10565836" cy="4640268"/>
          </a:xfrm>
        </p:spPr>
        <p:txBody>
          <a:bodyPr>
            <a:noAutofit/>
          </a:bodyPr>
          <a:lstStyle/>
          <a:p>
            <a:pPr marL="0" indent="0" algn="l">
              <a:buNone/>
            </a:pPr>
            <a:r>
              <a:rPr lang="it-IT" sz="2000" b="0" i="0" dirty="0">
                <a:effectLst/>
                <a:latin typeface="Montserrat" panose="00000500000000000000" pitchFamily="2" charset="0"/>
              </a:rPr>
              <a:t>Esistono diversi tipi di equità che possono essere applicati agli algoritmi di IA:</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Equità demografica - </a:t>
            </a:r>
            <a:r>
              <a:rPr lang="it-IT" sz="2000" b="0" i="0" dirty="0">
                <a:solidFill>
                  <a:srgbClr val="000000"/>
                </a:solidFill>
                <a:effectLst/>
                <a:latin typeface="Montserrat" panose="00000500000000000000" pitchFamily="2" charset="0"/>
              </a:rPr>
              <a:t>Implica che le decisioni degli algoritmi non devono variare significativamente tra gruppi demografici.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un modello di rischio di credito dovrebbe avere tassi di approvazione simili per diverse etnie.</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Equal</a:t>
            </a:r>
            <a:r>
              <a:rPr lang="it-IT" sz="2000" b="1" i="0" dirty="0">
                <a:solidFill>
                  <a:srgbClr val="000000"/>
                </a:solidFill>
                <a:effectLst/>
                <a:latin typeface="Montserrat" panose="00000500000000000000" pitchFamily="2" charset="0"/>
              </a:rPr>
              <a:t> </a:t>
            </a:r>
            <a:r>
              <a:rPr lang="it-IT" sz="2000" b="1" i="0" dirty="0" err="1">
                <a:solidFill>
                  <a:srgbClr val="000000"/>
                </a:solidFill>
                <a:effectLst/>
                <a:latin typeface="Montserrat" panose="00000500000000000000" pitchFamily="2" charset="0"/>
              </a:rPr>
              <a:t>opportunity</a:t>
            </a:r>
            <a:r>
              <a:rPr lang="it-IT" sz="2000" b="1" i="0" dirty="0">
                <a:solidFill>
                  <a:srgbClr val="000000"/>
                </a:solidFill>
                <a:effectLst/>
                <a:latin typeface="Montserrat" panose="00000500000000000000" pitchFamily="2" charset="0"/>
              </a:rPr>
              <a:t> - </a:t>
            </a:r>
            <a:r>
              <a:rPr lang="it-IT" sz="2000" b="0" i="0" dirty="0">
                <a:solidFill>
                  <a:srgbClr val="000000"/>
                </a:solidFill>
                <a:effectLst/>
                <a:latin typeface="Montserrat" panose="00000500000000000000" pitchFamily="2" charset="0"/>
              </a:rPr>
              <a:t>Un approccio che garantisce che i tassi di veri positivi siano simili tra i gruppi.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Se un algoritmo predice chi sarà un buon cliente, dovrebbe avere la stessa probabilità di riconoscere un cliente valido per tutti i gruppi.</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Equalized</a:t>
            </a:r>
            <a:r>
              <a:rPr lang="it-IT" sz="2000" b="1" i="0" dirty="0">
                <a:solidFill>
                  <a:srgbClr val="000000"/>
                </a:solidFill>
                <a:effectLst/>
                <a:latin typeface="Montserrat" panose="00000500000000000000" pitchFamily="2" charset="0"/>
              </a:rPr>
              <a:t> </a:t>
            </a:r>
            <a:r>
              <a:rPr lang="it-IT" sz="2000" b="1" i="0" dirty="0" err="1">
                <a:solidFill>
                  <a:srgbClr val="000000"/>
                </a:solidFill>
                <a:effectLst/>
                <a:latin typeface="Montserrat" panose="00000500000000000000" pitchFamily="2" charset="0"/>
              </a:rPr>
              <a:t>odds</a:t>
            </a:r>
            <a:r>
              <a:rPr lang="it-IT" sz="2000" b="1" i="0" dirty="0">
                <a:solidFill>
                  <a:srgbClr val="000000"/>
                </a:solidFill>
                <a:effectLst/>
                <a:latin typeface="Montserrat" panose="00000500000000000000" pitchFamily="2" charset="0"/>
              </a:rPr>
              <a:t> - </a:t>
            </a:r>
            <a:r>
              <a:rPr lang="it-IT" sz="2000" b="0" i="0" dirty="0">
                <a:solidFill>
                  <a:srgbClr val="000000"/>
                </a:solidFill>
                <a:effectLst/>
                <a:latin typeface="Montserrat" panose="00000500000000000000" pitchFamily="2" charset="0"/>
              </a:rPr>
              <a:t>Estende il concetto di </a:t>
            </a:r>
            <a:r>
              <a:rPr lang="it-IT" sz="2000" b="0" i="0" dirty="0" err="1">
                <a:solidFill>
                  <a:srgbClr val="000000"/>
                </a:solidFill>
                <a:effectLst/>
                <a:latin typeface="Montserrat" panose="00000500000000000000" pitchFamily="2" charset="0"/>
              </a:rPr>
              <a:t>equal</a:t>
            </a:r>
            <a:r>
              <a:rPr lang="it-IT" sz="2000" b="0" i="0" dirty="0">
                <a:solidFill>
                  <a:srgbClr val="000000"/>
                </a:solidFill>
                <a:effectLst/>
                <a:latin typeface="Montserrat" panose="00000500000000000000" pitchFamily="2" charset="0"/>
              </a:rPr>
              <a:t> </a:t>
            </a:r>
            <a:r>
              <a:rPr lang="it-IT" sz="2000" b="0" i="0" dirty="0" err="1">
                <a:solidFill>
                  <a:srgbClr val="000000"/>
                </a:solidFill>
                <a:effectLst/>
                <a:latin typeface="Montserrat" panose="00000500000000000000" pitchFamily="2" charset="0"/>
              </a:rPr>
              <a:t>opportunity</a:t>
            </a:r>
            <a:r>
              <a:rPr lang="it-IT" sz="2000" b="0" i="0" dirty="0">
                <a:solidFill>
                  <a:srgbClr val="000000"/>
                </a:solidFill>
                <a:effectLst/>
                <a:latin typeface="Montserrat" panose="00000500000000000000" pitchFamily="2" charset="0"/>
              </a:rPr>
              <a:t>, richiedendo che gli algoritmi abbiano tassi simili di veri positivi e falsi positivi tra i diversi gruppi.</a:t>
            </a:r>
          </a:p>
        </p:txBody>
      </p:sp>
      <p:sp>
        <p:nvSpPr>
          <p:cNvPr id="4" name="Titolo 1">
            <a:extLst>
              <a:ext uri="{FF2B5EF4-FFF2-40B4-BE49-F238E27FC236}">
                <a16:creationId xmlns:a16="http://schemas.microsoft.com/office/drawing/2014/main" id="{64768C86-9774-A28F-4E55-2D9F5E4EF82C}"/>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Tipi di equità</a:t>
            </a:r>
          </a:p>
        </p:txBody>
      </p:sp>
    </p:spTree>
    <p:extLst>
      <p:ext uri="{BB962C8B-B14F-4D97-AF65-F5344CB8AC3E}">
        <p14:creationId xmlns:p14="http://schemas.microsoft.com/office/powerpoint/2010/main" val="103864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256BB-6B5D-9361-8740-DEDF16329B6A}"/>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DF3CCED7-808E-7EB8-0C9F-AE8FBFF46BC7}"/>
              </a:ext>
            </a:extLst>
          </p:cNvPr>
          <p:cNvSpPr>
            <a:spLocks noGrp="1"/>
          </p:cNvSpPr>
          <p:nvPr>
            <p:ph idx="1"/>
          </p:nvPr>
        </p:nvSpPr>
        <p:spPr>
          <a:xfrm>
            <a:off x="891706" y="1220705"/>
            <a:ext cx="11040279" cy="4640268"/>
          </a:xfrm>
        </p:spPr>
        <p:txBody>
          <a:bodyPr>
            <a:noAutofit/>
          </a:bodyPr>
          <a:lstStyle/>
          <a:p>
            <a:pPr marL="0" indent="0" algn="l">
              <a:buNone/>
            </a:pPr>
            <a:r>
              <a:rPr lang="it-IT" sz="2000" b="0" i="0" dirty="0">
                <a:effectLst/>
                <a:latin typeface="Montserrat" panose="00000500000000000000" pitchFamily="2" charset="0"/>
              </a:rPr>
              <a:t>L'equità è cruciale per diversi motivi:</a:t>
            </a:r>
          </a:p>
          <a:p>
            <a:pPr marL="457200" indent="-457200" algn="l">
              <a:buFont typeface="+mj-lt"/>
              <a:buAutoNum type="arabicPeriod"/>
            </a:pPr>
            <a:r>
              <a:rPr lang="it-IT" sz="2000" b="1" i="0" dirty="0">
                <a:solidFill>
                  <a:srgbClr val="000000"/>
                </a:solidFill>
                <a:effectLst/>
                <a:latin typeface="Montserrat" panose="00000500000000000000" pitchFamily="2" charset="0"/>
              </a:rPr>
              <a:t>Giustizia sociale - </a:t>
            </a:r>
            <a:r>
              <a:rPr lang="it-IT" sz="2000" b="0" i="0" dirty="0">
                <a:solidFill>
                  <a:srgbClr val="000000"/>
                </a:solidFill>
                <a:effectLst/>
                <a:latin typeface="Montserrat" panose="00000500000000000000" pitchFamily="2" charset="0"/>
              </a:rPr>
              <a:t>Gli algoritmi che perpetuano il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possono contribuire a disuguaglianze sociali e discriminazione sistematica, che possono avere gravi conseguenze sulla vita delle persone.</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marL="457200" indent="-457200" algn="l">
              <a:buFont typeface="+mj-lt"/>
              <a:buAutoNum type="arabicPeriod"/>
            </a:pPr>
            <a:r>
              <a:rPr lang="it-IT" sz="2000" b="1" i="0" dirty="0">
                <a:solidFill>
                  <a:srgbClr val="000000"/>
                </a:solidFill>
                <a:effectLst/>
                <a:latin typeface="Montserrat" panose="00000500000000000000" pitchFamily="2" charset="0"/>
              </a:rPr>
              <a:t>Fiducia del </a:t>
            </a:r>
            <a:r>
              <a:rPr lang="it-IT" sz="2000" b="1" dirty="0">
                <a:solidFill>
                  <a:srgbClr val="000000"/>
                </a:solidFill>
                <a:latin typeface="Montserrat" panose="00000500000000000000" pitchFamily="2" charset="0"/>
              </a:rPr>
              <a:t>p</a:t>
            </a:r>
            <a:r>
              <a:rPr lang="it-IT" sz="2000" b="1" i="0" dirty="0">
                <a:solidFill>
                  <a:srgbClr val="000000"/>
                </a:solidFill>
                <a:effectLst/>
                <a:latin typeface="Montserrat" panose="00000500000000000000" pitchFamily="2" charset="0"/>
              </a:rPr>
              <a:t>ubblico -</a:t>
            </a:r>
            <a:r>
              <a:rPr lang="it-IT" sz="2000" b="0" i="0" dirty="0">
                <a:solidFill>
                  <a:srgbClr val="000000"/>
                </a:solidFill>
                <a:effectLst/>
                <a:latin typeface="Montserrat" panose="00000500000000000000" pitchFamily="2" charset="0"/>
              </a:rPr>
              <a:t> I sistemi di IA che mostrano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possono erodere la fiducia degli utenti e del pubblico in generale, ostacolando l'adozione di tecnologie innovative.</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marL="457200" indent="-457200" algn="l">
              <a:buFont typeface="+mj-lt"/>
              <a:buAutoNum type="arabicPeriod"/>
            </a:pPr>
            <a:r>
              <a:rPr lang="it-IT" sz="2000" b="1" i="0" dirty="0">
                <a:solidFill>
                  <a:srgbClr val="000000"/>
                </a:solidFill>
                <a:effectLst/>
                <a:latin typeface="Montserrat" panose="00000500000000000000" pitchFamily="2" charset="0"/>
              </a:rPr>
              <a:t>Compliance legale -</a:t>
            </a:r>
            <a:r>
              <a:rPr lang="it-IT" sz="2000" b="0" i="0" dirty="0">
                <a:solidFill>
                  <a:srgbClr val="000000"/>
                </a:solidFill>
                <a:effectLst/>
                <a:latin typeface="Montserrat" panose="00000500000000000000" pitchFamily="2" charset="0"/>
              </a:rPr>
              <a:t> In molte giurisdizioni, esistono leggi e regolamenti che richiedono che le decisioni automatizzate siano giuste e non discriminatorie, aumentando la necessità di implementare pratiche di </a:t>
            </a:r>
            <a:r>
              <a:rPr lang="it-IT" sz="2000" b="0" i="0" dirty="0" err="1">
                <a:solidFill>
                  <a:srgbClr val="000000"/>
                </a:solidFill>
                <a:effectLst/>
                <a:latin typeface="Montserrat" panose="00000500000000000000" pitchFamily="2" charset="0"/>
              </a:rPr>
              <a:t>fairness</a:t>
            </a:r>
            <a:r>
              <a:rPr lang="it-IT" sz="2000" b="0" i="0" dirty="0">
                <a:solidFill>
                  <a:srgbClr val="000000"/>
                </a:solidFill>
                <a:effectLst/>
                <a:latin typeface="Montserrat" panose="00000500000000000000" pitchFamily="2" charset="0"/>
              </a:rPr>
              <a:t> nell'IA.</a:t>
            </a:r>
          </a:p>
        </p:txBody>
      </p:sp>
      <p:sp>
        <p:nvSpPr>
          <p:cNvPr id="4" name="Titolo 1">
            <a:extLst>
              <a:ext uri="{FF2B5EF4-FFF2-40B4-BE49-F238E27FC236}">
                <a16:creationId xmlns:a16="http://schemas.microsoft.com/office/drawing/2014/main" id="{AAC6BBF5-7798-D1D9-E8DA-A34ABDCFC362}"/>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Importanza dell'equità nell'IA</a:t>
            </a:r>
          </a:p>
        </p:txBody>
      </p:sp>
    </p:spTree>
    <p:extLst>
      <p:ext uri="{BB962C8B-B14F-4D97-AF65-F5344CB8AC3E}">
        <p14:creationId xmlns:p14="http://schemas.microsoft.com/office/powerpoint/2010/main" val="161663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6AB9A-D8DD-6FA9-7C28-8D298B914629}"/>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80731EE-13FB-48B3-367B-1C59B308A2A4}"/>
              </a:ext>
            </a:extLst>
          </p:cNvPr>
          <p:cNvSpPr>
            <a:spLocks noGrp="1"/>
          </p:cNvSpPr>
          <p:nvPr>
            <p:ph idx="1"/>
          </p:nvPr>
        </p:nvSpPr>
        <p:spPr>
          <a:xfrm>
            <a:off x="891706" y="1716464"/>
            <a:ext cx="11040279" cy="4640268"/>
          </a:xfrm>
        </p:spPr>
        <p:txBody>
          <a:bodyPr>
            <a:noAutofit/>
          </a:bodyPr>
          <a:lstStyle/>
          <a:p>
            <a:pPr algn="l">
              <a:buFont typeface="Arial" panose="020B0604020202020204" pitchFamily="34" charset="0"/>
              <a:buChar char="•"/>
            </a:pPr>
            <a:r>
              <a:rPr lang="it-IT" sz="2000" b="1" i="0" dirty="0">
                <a:solidFill>
                  <a:srgbClr val="000000"/>
                </a:solidFill>
                <a:effectLst/>
                <a:latin typeface="Montserrat" panose="00000500000000000000" pitchFamily="2" charset="0"/>
              </a:rPr>
              <a:t>Definizione di equità ambigua</a:t>
            </a:r>
            <a:r>
              <a:rPr lang="it-IT" sz="2000" b="0" i="0" dirty="0">
                <a:solidFill>
                  <a:srgbClr val="000000"/>
                </a:solidFill>
                <a:effectLst/>
                <a:latin typeface="Montserrat" panose="00000500000000000000" pitchFamily="2" charset="0"/>
              </a:rPr>
              <a:t>: L'equità può essere interpretata in modi diversi, rendendo difficile la definizione di obiettivi chiari e misurabili.</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Compromessi</a:t>
            </a:r>
            <a:r>
              <a:rPr lang="it-IT" sz="2000" b="0" i="0" dirty="0">
                <a:solidFill>
                  <a:srgbClr val="000000"/>
                </a:solidFill>
                <a:effectLst/>
                <a:latin typeface="Montserrat" panose="00000500000000000000" pitchFamily="2" charset="0"/>
              </a:rPr>
              <a:t>: In alcuni casi, perseguire l'equità può portare a compromessi rispetto ad altre metriche di performance del modello, come l'accuratezza.</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Dati non rappresentativi</a:t>
            </a:r>
            <a:r>
              <a:rPr lang="it-IT" sz="2000" b="0" i="0" dirty="0">
                <a:solidFill>
                  <a:srgbClr val="000000"/>
                </a:solidFill>
                <a:effectLst/>
                <a:latin typeface="Montserrat" panose="00000500000000000000" pitchFamily="2" charset="0"/>
              </a:rPr>
              <a:t>: Se i dati utilizzati per addestrare gli algoritmi sono </a:t>
            </a:r>
            <a:r>
              <a:rPr lang="it-IT" sz="2000" b="0" i="1" dirty="0" err="1">
                <a:solidFill>
                  <a:srgbClr val="000000"/>
                </a:solidFill>
                <a:effectLst/>
                <a:latin typeface="Montserrat" panose="00000500000000000000" pitchFamily="2" charset="0"/>
              </a:rPr>
              <a:t>biased</a:t>
            </a:r>
            <a:r>
              <a:rPr lang="it-IT" sz="2000" b="0" i="0" dirty="0">
                <a:solidFill>
                  <a:srgbClr val="000000"/>
                </a:solidFill>
                <a:effectLst/>
                <a:latin typeface="Montserrat" panose="00000500000000000000" pitchFamily="2" charset="0"/>
              </a:rPr>
              <a:t>, l'algoritmo tenderà a riflettere quei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rendendo difficile raggiungere la </a:t>
            </a:r>
            <a:r>
              <a:rPr lang="it-IT" sz="2000" b="0" i="0" dirty="0" err="1">
                <a:solidFill>
                  <a:srgbClr val="000000"/>
                </a:solidFill>
                <a:effectLst/>
                <a:latin typeface="Montserrat" panose="00000500000000000000" pitchFamily="2" charset="0"/>
              </a:rPr>
              <a:t>fairness</a:t>
            </a:r>
            <a:r>
              <a:rPr lang="it-IT" sz="2000" b="0" i="0" dirty="0">
                <a:solidFill>
                  <a:srgbClr val="000000"/>
                </a:solidFill>
                <a:effectLst/>
                <a:latin typeface="Montserrat" panose="00000500000000000000" pitchFamily="2" charset="0"/>
              </a:rPr>
              <a:t>.</a:t>
            </a:r>
          </a:p>
        </p:txBody>
      </p:sp>
      <p:sp>
        <p:nvSpPr>
          <p:cNvPr id="4" name="Titolo 1">
            <a:extLst>
              <a:ext uri="{FF2B5EF4-FFF2-40B4-BE49-F238E27FC236}">
                <a16:creationId xmlns:a16="http://schemas.microsoft.com/office/drawing/2014/main" id="{8EAA6D14-8CD9-0ADB-E65D-76A4F0475933}"/>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Sfide nella realizzazione dell'equità nell'IA</a:t>
            </a:r>
          </a:p>
        </p:txBody>
      </p:sp>
    </p:spTree>
    <p:extLst>
      <p:ext uri="{BB962C8B-B14F-4D97-AF65-F5344CB8AC3E}">
        <p14:creationId xmlns:p14="http://schemas.microsoft.com/office/powerpoint/2010/main" val="209772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9A37-E7ED-3912-FF10-CB50B84EAFA6}"/>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DA1E3ED6-D9F6-DCAC-6264-18DB47D819F0}"/>
              </a:ext>
            </a:extLst>
          </p:cNvPr>
          <p:cNvSpPr txBox="1"/>
          <p:nvPr/>
        </p:nvSpPr>
        <p:spPr>
          <a:xfrm>
            <a:off x="2018381" y="842632"/>
            <a:ext cx="8155236"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ESEMPI DI BIAS NELL’IA</a:t>
            </a:r>
          </a:p>
        </p:txBody>
      </p:sp>
      <p:sp>
        <p:nvSpPr>
          <p:cNvPr id="2" name="CasellaDiTesto 1">
            <a:extLst>
              <a:ext uri="{FF2B5EF4-FFF2-40B4-BE49-F238E27FC236}">
                <a16:creationId xmlns:a16="http://schemas.microsoft.com/office/drawing/2014/main" id="{8EAA3477-048F-5697-EA8F-97D9ADAD019A}"/>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pic>
        <p:nvPicPr>
          <p:cNvPr id="6" name="Immagine 5" descr="Immagine che contiene tirapugni&#10;&#10;Descrizione generata automaticamente">
            <a:extLst>
              <a:ext uri="{FF2B5EF4-FFF2-40B4-BE49-F238E27FC236}">
                <a16:creationId xmlns:a16="http://schemas.microsoft.com/office/drawing/2014/main" id="{E078518D-10D8-3188-8AD4-E33B2929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030" y="2677568"/>
            <a:ext cx="5415937" cy="372836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704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7D1A-D3F7-DBC9-BFA9-E556E0B550FD}"/>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E450338-7858-ABD2-DBA6-E223729600D7}"/>
              </a:ext>
            </a:extLst>
          </p:cNvPr>
          <p:cNvSpPr>
            <a:spLocks noGrp="1"/>
          </p:cNvSpPr>
          <p:nvPr>
            <p:ph idx="1"/>
          </p:nvPr>
        </p:nvSpPr>
        <p:spPr>
          <a:xfrm>
            <a:off x="766446" y="2387587"/>
            <a:ext cx="10469401" cy="3130958"/>
          </a:xfrm>
        </p:spPr>
        <p:txBody>
          <a:bodyPr>
            <a:noAutofit/>
          </a:bodyPr>
          <a:lstStyle/>
          <a:p>
            <a:pPr marL="0" indent="0" algn="l">
              <a:buNone/>
            </a:pPr>
            <a:r>
              <a:rPr lang="it-IT" sz="2000" b="0" i="0" dirty="0">
                <a:solidFill>
                  <a:srgbClr val="121B37"/>
                </a:solidFill>
                <a:effectLst/>
                <a:latin typeface="Montserrat" panose="00000500000000000000" pitchFamily="2" charset="0"/>
              </a:rPr>
              <a:t>Le tecnologie di intelligenza artificiale possono ereditare i </a:t>
            </a:r>
            <a:r>
              <a:rPr lang="it-IT" sz="2000" b="0" i="0" dirty="0" err="1">
                <a:solidFill>
                  <a:srgbClr val="121B37"/>
                </a:solidFill>
                <a:effectLst/>
                <a:latin typeface="Montserrat" panose="00000500000000000000" pitchFamily="2" charset="0"/>
              </a:rPr>
              <a:t>bias</a:t>
            </a:r>
            <a:r>
              <a:rPr lang="it-IT" sz="2000" b="0" i="0" dirty="0">
                <a:solidFill>
                  <a:srgbClr val="121B37"/>
                </a:solidFill>
                <a:effectLst/>
                <a:latin typeface="Montserrat" panose="00000500000000000000" pitchFamily="2" charset="0"/>
              </a:rPr>
              <a:t> dai dati su cui sono addestrate, portando a risultati discriminatori.</a:t>
            </a:r>
            <a:br>
              <a:rPr lang="it-IT" sz="2000" dirty="0"/>
            </a:br>
            <a:r>
              <a:rPr lang="it-IT" sz="2000" b="0" i="0" dirty="0">
                <a:solidFill>
                  <a:srgbClr val="121B37"/>
                </a:solidFill>
                <a:effectLst/>
                <a:latin typeface="Montserrat" panose="00000500000000000000" pitchFamily="2" charset="0"/>
              </a:rPr>
              <a:t>Di seguito vengono riportati alcuni esempi di </a:t>
            </a:r>
            <a:r>
              <a:rPr lang="it-IT" sz="2000" b="0" i="0" dirty="0" err="1">
                <a:solidFill>
                  <a:srgbClr val="121B37"/>
                </a:solidFill>
                <a:effectLst/>
                <a:latin typeface="Montserrat" panose="00000500000000000000" pitchFamily="2" charset="0"/>
              </a:rPr>
              <a:t>bias</a:t>
            </a:r>
            <a:r>
              <a:rPr lang="it-IT" sz="2000" b="0" i="0" dirty="0">
                <a:solidFill>
                  <a:srgbClr val="121B37"/>
                </a:solidFill>
                <a:effectLst/>
                <a:latin typeface="Montserrat" panose="00000500000000000000" pitchFamily="2" charset="0"/>
              </a:rPr>
              <a:t> nei sistemi di IA di aziende come </a:t>
            </a:r>
            <a:r>
              <a:rPr lang="it-IT" sz="2000" b="1" i="0" dirty="0">
                <a:solidFill>
                  <a:srgbClr val="121B37"/>
                </a:solidFill>
                <a:effectLst/>
                <a:latin typeface="Montserrat" panose="00000500000000000000" pitchFamily="2" charset="0"/>
              </a:rPr>
              <a:t>Amazon</a:t>
            </a:r>
            <a:r>
              <a:rPr lang="it-IT" sz="2000" b="0" i="0" dirty="0">
                <a:solidFill>
                  <a:srgbClr val="121B37"/>
                </a:solidFill>
                <a:effectLst/>
                <a:latin typeface="Montserrat" panose="00000500000000000000" pitchFamily="2" charset="0"/>
              </a:rPr>
              <a:t>, </a:t>
            </a:r>
            <a:r>
              <a:rPr lang="it-IT" sz="2000" b="1" i="0" dirty="0">
                <a:solidFill>
                  <a:srgbClr val="121B37"/>
                </a:solidFill>
                <a:effectLst/>
                <a:latin typeface="Montserrat" panose="00000500000000000000" pitchFamily="2" charset="0"/>
              </a:rPr>
              <a:t>Google</a:t>
            </a:r>
            <a:r>
              <a:rPr lang="it-IT" sz="2000" b="0" i="0" dirty="0">
                <a:solidFill>
                  <a:srgbClr val="121B37"/>
                </a:solidFill>
                <a:effectLst/>
                <a:latin typeface="Montserrat" panose="00000500000000000000" pitchFamily="2" charset="0"/>
              </a:rPr>
              <a:t>, </a:t>
            </a:r>
            <a:r>
              <a:rPr lang="it-IT" sz="2000" b="1" i="0" dirty="0">
                <a:solidFill>
                  <a:srgbClr val="121B37"/>
                </a:solidFill>
                <a:effectLst/>
                <a:latin typeface="Montserrat" panose="00000500000000000000" pitchFamily="2" charset="0"/>
              </a:rPr>
              <a:t>Apple</a:t>
            </a:r>
            <a:r>
              <a:rPr lang="it-IT" sz="2000" b="0" i="0" dirty="0">
                <a:solidFill>
                  <a:srgbClr val="121B37"/>
                </a:solidFill>
                <a:effectLst/>
                <a:latin typeface="Montserrat" panose="00000500000000000000" pitchFamily="2" charset="0"/>
              </a:rPr>
              <a:t>, </a:t>
            </a:r>
            <a:r>
              <a:rPr lang="it-IT" sz="2000" b="1" i="0" dirty="0">
                <a:solidFill>
                  <a:srgbClr val="121B37"/>
                </a:solidFill>
                <a:effectLst/>
                <a:latin typeface="Montserrat" panose="00000500000000000000" pitchFamily="2" charset="0"/>
              </a:rPr>
              <a:t>Microsoft</a:t>
            </a:r>
            <a:r>
              <a:rPr lang="it-IT" sz="2000" b="0" i="0" dirty="0">
                <a:solidFill>
                  <a:srgbClr val="121B37"/>
                </a:solidFill>
                <a:effectLst/>
                <a:latin typeface="Montserrat" panose="00000500000000000000" pitchFamily="2" charset="0"/>
              </a:rPr>
              <a:t> e </a:t>
            </a:r>
            <a:r>
              <a:rPr lang="it-IT" sz="2000" b="1" i="0" dirty="0">
                <a:solidFill>
                  <a:srgbClr val="121B37"/>
                </a:solidFill>
                <a:effectLst/>
                <a:latin typeface="Montserrat" panose="00000500000000000000" pitchFamily="2" charset="0"/>
              </a:rPr>
              <a:t>Facebook</a:t>
            </a:r>
            <a:r>
              <a:rPr lang="it-IT" sz="2000" b="0" i="0" dirty="0">
                <a:solidFill>
                  <a:srgbClr val="121B37"/>
                </a:solidFill>
                <a:effectLst/>
                <a:latin typeface="Montserrat" panose="00000500000000000000" pitchFamily="2" charset="0"/>
              </a:rPr>
              <a:t>, che mostrano l'importanza di affrontare questi problemi per garantire equità.</a:t>
            </a: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F858A547-A5BB-CD08-545D-C4ADEB16EC55}"/>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INTRODUZIONE AGLI ESEMPI DI BIAS NELL’IA</a:t>
            </a:r>
          </a:p>
        </p:txBody>
      </p:sp>
    </p:spTree>
    <p:extLst>
      <p:ext uri="{BB962C8B-B14F-4D97-AF65-F5344CB8AC3E}">
        <p14:creationId xmlns:p14="http://schemas.microsoft.com/office/powerpoint/2010/main" val="168161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C028C-210D-2B92-087A-DB2DB96E564A}"/>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4453BC65-5DB1-A41A-945A-CACB469FA179}"/>
              </a:ext>
            </a:extLst>
          </p:cNvPr>
          <p:cNvSpPr/>
          <p:nvPr/>
        </p:nvSpPr>
        <p:spPr>
          <a:xfrm>
            <a:off x="999779" y="1906921"/>
            <a:ext cx="8223175" cy="17186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 name="CasellaDiTesto 3">
            <a:extLst>
              <a:ext uri="{FF2B5EF4-FFF2-40B4-BE49-F238E27FC236}">
                <a16:creationId xmlns:a16="http://schemas.microsoft.com/office/drawing/2014/main" id="{7C63F96E-2504-F308-C4E2-2DC410B6C8AE}"/>
              </a:ext>
            </a:extLst>
          </p:cNvPr>
          <p:cNvSpPr txBox="1"/>
          <p:nvPr/>
        </p:nvSpPr>
        <p:spPr>
          <a:xfrm>
            <a:off x="735374" y="690948"/>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b="1" dirty="0">
                <a:solidFill>
                  <a:srgbClr val="3A4A6A"/>
                </a:solidFill>
              </a:rPr>
              <a:t>PANORAMICA PRIMO MODULO</a:t>
            </a:r>
          </a:p>
        </p:txBody>
      </p:sp>
      <p:sp>
        <p:nvSpPr>
          <p:cNvPr id="3" name="CasellaDiTesto 2">
            <a:extLst>
              <a:ext uri="{FF2B5EF4-FFF2-40B4-BE49-F238E27FC236}">
                <a16:creationId xmlns:a16="http://schemas.microsoft.com/office/drawing/2014/main" id="{50590D7D-A88E-A85E-26FD-6DDBED193FC4}"/>
              </a:ext>
            </a:extLst>
          </p:cNvPr>
          <p:cNvSpPr txBox="1"/>
          <p:nvPr/>
        </p:nvSpPr>
        <p:spPr>
          <a:xfrm>
            <a:off x="1275205" y="2103070"/>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sz="1600" b="1" dirty="0"/>
              <a:t>PRINCIPI ETICI NELL’INTELLIGENZA ARTIFICIALE</a:t>
            </a:r>
          </a:p>
        </p:txBody>
      </p:sp>
      <p:sp>
        <p:nvSpPr>
          <p:cNvPr id="5" name="CasellaDiTesto 4">
            <a:extLst>
              <a:ext uri="{FF2B5EF4-FFF2-40B4-BE49-F238E27FC236}">
                <a16:creationId xmlns:a16="http://schemas.microsoft.com/office/drawing/2014/main" id="{960AE1D6-1E85-1B3B-F411-0E1CBE240B4D}"/>
              </a:ext>
            </a:extLst>
          </p:cNvPr>
          <p:cNvSpPr txBox="1"/>
          <p:nvPr/>
        </p:nvSpPr>
        <p:spPr>
          <a:xfrm>
            <a:off x="1251331" y="2511014"/>
            <a:ext cx="11094645" cy="923330"/>
          </a:xfrm>
          <a:prstGeom prst="rect">
            <a:avLst/>
          </a:prstGeom>
          <a:noFill/>
        </p:spPr>
        <p:txBody>
          <a:bodyPr wrap="square">
            <a:spAutoFit/>
          </a:bodyPr>
          <a:lstStyle/>
          <a:p>
            <a:pPr marL="457200" indent="-457200" algn="l">
              <a:buAutoNum type="arabicPeriod"/>
            </a:pPr>
            <a:r>
              <a:rPr lang="it-IT" dirty="0">
                <a:solidFill>
                  <a:srgbClr val="000000"/>
                </a:solidFill>
                <a:latin typeface="Montserrat" panose="00000500000000000000" pitchFamily="2" charset="0"/>
              </a:rPr>
              <a:t>Etica e </a:t>
            </a:r>
            <a:r>
              <a:rPr lang="it-IT" dirty="0" err="1">
                <a:solidFill>
                  <a:srgbClr val="000000"/>
                </a:solidFill>
                <a:latin typeface="Montserrat" panose="00000500000000000000" pitchFamily="2" charset="0"/>
              </a:rPr>
              <a:t>bias</a:t>
            </a:r>
            <a:r>
              <a:rPr lang="it-IT" dirty="0">
                <a:solidFill>
                  <a:srgbClr val="000000"/>
                </a:solidFill>
                <a:latin typeface="Montserrat" panose="00000500000000000000" pitchFamily="2" charset="0"/>
              </a:rPr>
              <a:t> degli algoritmi di IA</a:t>
            </a:r>
          </a:p>
          <a:p>
            <a:pPr marL="457200" indent="-457200" algn="l">
              <a:buAutoNum type="arabicPeriod"/>
            </a:pPr>
            <a:r>
              <a:rPr lang="it-IT" i="0" dirty="0">
                <a:solidFill>
                  <a:srgbClr val="000000"/>
                </a:solidFill>
                <a:effectLst/>
                <a:latin typeface="Montserrat" panose="00000500000000000000" pitchFamily="2" charset="0"/>
              </a:rPr>
              <a:t>C</a:t>
            </a:r>
            <a:r>
              <a:rPr lang="it-IT" dirty="0">
                <a:solidFill>
                  <a:srgbClr val="000000"/>
                </a:solidFill>
                <a:latin typeface="Montserrat" panose="00000500000000000000" pitchFamily="2" charset="0"/>
              </a:rPr>
              <a:t>os’è l’equità?</a:t>
            </a:r>
          </a:p>
          <a:p>
            <a:pPr marL="457200" indent="-457200" algn="l">
              <a:buAutoNum type="arabicPeriod"/>
            </a:pPr>
            <a:r>
              <a:rPr lang="it-IT" i="0" dirty="0">
                <a:solidFill>
                  <a:srgbClr val="000000"/>
                </a:solidFill>
                <a:effectLst/>
                <a:latin typeface="Montserrat" panose="00000500000000000000" pitchFamily="2" charset="0"/>
              </a:rPr>
              <a:t>Es</a:t>
            </a:r>
            <a:r>
              <a:rPr lang="it-IT" dirty="0">
                <a:solidFill>
                  <a:srgbClr val="000000"/>
                </a:solidFill>
                <a:latin typeface="Montserrat" panose="00000500000000000000" pitchFamily="2" charset="0"/>
              </a:rPr>
              <a:t>empi di </a:t>
            </a:r>
            <a:r>
              <a:rPr lang="it-IT" dirty="0" err="1">
                <a:solidFill>
                  <a:srgbClr val="000000"/>
                </a:solidFill>
                <a:latin typeface="Montserrat" panose="00000500000000000000" pitchFamily="2" charset="0"/>
              </a:rPr>
              <a:t>bias</a:t>
            </a:r>
            <a:r>
              <a:rPr lang="it-IT" dirty="0">
                <a:solidFill>
                  <a:srgbClr val="000000"/>
                </a:solidFill>
                <a:latin typeface="Montserrat" panose="00000500000000000000" pitchFamily="2" charset="0"/>
              </a:rPr>
              <a:t> nell’IA</a:t>
            </a:r>
            <a:endParaRPr lang="it-IT" i="0" dirty="0">
              <a:solidFill>
                <a:srgbClr val="000000"/>
              </a:solidFill>
              <a:effectLst/>
              <a:latin typeface="Montserrat" panose="00000500000000000000" pitchFamily="2" charset="0"/>
            </a:endParaRPr>
          </a:p>
        </p:txBody>
      </p:sp>
      <p:sp>
        <p:nvSpPr>
          <p:cNvPr id="7" name="Rettangolo 6">
            <a:extLst>
              <a:ext uri="{FF2B5EF4-FFF2-40B4-BE49-F238E27FC236}">
                <a16:creationId xmlns:a16="http://schemas.microsoft.com/office/drawing/2014/main" id="{A5DD7647-11B6-7D38-8569-5A2598C960C1}"/>
              </a:ext>
            </a:extLst>
          </p:cNvPr>
          <p:cNvSpPr/>
          <p:nvPr/>
        </p:nvSpPr>
        <p:spPr>
          <a:xfrm>
            <a:off x="2627523" y="4455616"/>
            <a:ext cx="8223175" cy="17114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127EDBDD-DEBC-D1DA-3D17-9691AF230501}"/>
              </a:ext>
            </a:extLst>
          </p:cNvPr>
          <p:cNvSpPr txBox="1"/>
          <p:nvPr/>
        </p:nvSpPr>
        <p:spPr>
          <a:xfrm>
            <a:off x="2848780" y="4679430"/>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sz="1600" b="1" dirty="0"/>
              <a:t>SICUREZZA, TRASPARENZA E REGOLAMENTAZIONE</a:t>
            </a:r>
          </a:p>
        </p:txBody>
      </p:sp>
      <p:sp>
        <p:nvSpPr>
          <p:cNvPr id="9" name="CasellaDiTesto 8">
            <a:extLst>
              <a:ext uri="{FF2B5EF4-FFF2-40B4-BE49-F238E27FC236}">
                <a16:creationId xmlns:a16="http://schemas.microsoft.com/office/drawing/2014/main" id="{1FA012C6-BFFA-9EF7-8124-291E16F699BD}"/>
              </a:ext>
            </a:extLst>
          </p:cNvPr>
          <p:cNvSpPr txBox="1"/>
          <p:nvPr/>
        </p:nvSpPr>
        <p:spPr>
          <a:xfrm>
            <a:off x="2857957" y="5088499"/>
            <a:ext cx="7806371" cy="923330"/>
          </a:xfrm>
          <a:prstGeom prst="rect">
            <a:avLst/>
          </a:prstGeom>
          <a:noFill/>
        </p:spPr>
        <p:txBody>
          <a:bodyPr wrap="square">
            <a:spAutoFit/>
          </a:bodyPr>
          <a:lstStyle/>
          <a:p>
            <a:pPr marL="457200" indent="-457200" algn="l">
              <a:buAutoNum type="arabicPeriod"/>
            </a:pPr>
            <a:r>
              <a:rPr lang="it-IT" dirty="0">
                <a:solidFill>
                  <a:srgbClr val="000000"/>
                </a:solidFill>
                <a:latin typeface="Montserrat" panose="00000500000000000000" pitchFamily="2" charset="0"/>
              </a:rPr>
              <a:t>R</a:t>
            </a:r>
            <a:r>
              <a:rPr lang="it-IT" i="0" dirty="0">
                <a:solidFill>
                  <a:srgbClr val="000000"/>
                </a:solidFill>
                <a:effectLst/>
                <a:latin typeface="Montserrat" panose="00000500000000000000" pitchFamily="2" charset="0"/>
              </a:rPr>
              <a:t>egolamentazione dell’IA</a:t>
            </a:r>
            <a:endParaRPr lang="it-IT" dirty="0">
              <a:solidFill>
                <a:srgbClr val="000000"/>
              </a:solidFill>
              <a:latin typeface="Montserrat" panose="00000500000000000000" pitchFamily="2" charset="0"/>
            </a:endParaRPr>
          </a:p>
          <a:p>
            <a:pPr marL="457200" indent="-457200" algn="l">
              <a:buAutoNum type="arabicPeriod"/>
            </a:pPr>
            <a:r>
              <a:rPr lang="it-IT" dirty="0">
                <a:solidFill>
                  <a:srgbClr val="000000"/>
                </a:solidFill>
                <a:latin typeface="Montserrat" panose="00000500000000000000" pitchFamily="2" charset="0"/>
              </a:rPr>
              <a:t>Trattamento dei dati nell’IA</a:t>
            </a:r>
          </a:p>
          <a:p>
            <a:pPr marL="457200" indent="-457200" algn="l">
              <a:buAutoNum type="arabicPeriod"/>
            </a:pPr>
            <a:r>
              <a:rPr lang="it-IT" i="0" dirty="0">
                <a:solidFill>
                  <a:srgbClr val="000000"/>
                </a:solidFill>
                <a:effectLst/>
                <a:latin typeface="Montserrat" panose="00000500000000000000" pitchFamily="2" charset="0"/>
              </a:rPr>
              <a:t>In</a:t>
            </a:r>
            <a:r>
              <a:rPr lang="it-IT" dirty="0">
                <a:solidFill>
                  <a:srgbClr val="000000"/>
                </a:solidFill>
                <a:latin typeface="Montserrat" panose="00000500000000000000" pitchFamily="2" charset="0"/>
              </a:rPr>
              <a:t>terpretabilità dell’IA</a:t>
            </a:r>
            <a:endParaRPr lang="it-IT"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150613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E125A-1CB8-B0AB-E9AD-D23964044825}"/>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F73B4401-00D6-E801-FFB5-9C0570980997}"/>
              </a:ext>
            </a:extLst>
          </p:cNvPr>
          <p:cNvSpPr>
            <a:spLocks noGrp="1"/>
          </p:cNvSpPr>
          <p:nvPr>
            <p:ph idx="1"/>
          </p:nvPr>
        </p:nvSpPr>
        <p:spPr>
          <a:xfrm>
            <a:off x="891706" y="1297823"/>
            <a:ext cx="11040279" cy="3130958"/>
          </a:xfrm>
        </p:spPr>
        <p:txBody>
          <a:bodyPr>
            <a:noAutofit/>
          </a:bodyPr>
          <a:lstStyle/>
          <a:p>
            <a:pPr marL="0" indent="0" algn="l">
              <a:buNone/>
            </a:pPr>
            <a:r>
              <a:rPr lang="it-IT" sz="2000" b="1" i="0" dirty="0">
                <a:effectLst/>
                <a:latin typeface="Montserrat" panose="00000500000000000000" pitchFamily="2" charset="0"/>
              </a:rPr>
              <a:t>Contesto:</a:t>
            </a:r>
            <a:r>
              <a:rPr lang="it-IT" sz="2000" b="0" i="0" dirty="0">
                <a:effectLst/>
                <a:latin typeface="Montserrat" panose="00000500000000000000" pitchFamily="2" charset="0"/>
              </a:rPr>
              <a:t> Amazon ha sviluppato un algoritmo di reclutamento per automatizzare il processo di selezione dei candidati.</a:t>
            </a:r>
          </a:p>
          <a:p>
            <a:pPr marL="0" indent="0" algn="l">
              <a:buNone/>
            </a:pPr>
            <a:endParaRPr lang="it-IT" sz="2000" b="0" i="0" dirty="0">
              <a:effectLst/>
              <a:latin typeface="Montserrat" panose="00000500000000000000" pitchFamily="2" charset="0"/>
            </a:endParaRPr>
          </a:p>
          <a:p>
            <a:pPr marL="0" indent="0" algn="l">
              <a:buNone/>
            </a:pPr>
            <a:r>
              <a:rPr lang="it-IT" sz="2000" b="1" i="0" dirty="0">
                <a:effectLst/>
                <a:latin typeface="Montserrat" panose="00000500000000000000" pitchFamily="2" charset="0"/>
              </a:rPr>
              <a:t>Errore di </a:t>
            </a:r>
            <a:r>
              <a:rPr lang="it-IT" sz="2000" b="1" i="0" dirty="0" err="1">
                <a:effectLst/>
                <a:latin typeface="Montserrat" panose="00000500000000000000" pitchFamily="2" charset="0"/>
              </a:rPr>
              <a:t>Bias</a:t>
            </a:r>
            <a:r>
              <a:rPr lang="it-IT" sz="2000" b="1" i="0" dirty="0">
                <a:effectLst/>
                <a:latin typeface="Montserrat" panose="00000500000000000000" pitchFamily="2" charset="0"/>
              </a:rPr>
              <a:t>:</a:t>
            </a:r>
            <a:r>
              <a:rPr lang="it-IT" sz="2000" b="0" i="0" dirty="0">
                <a:effectLst/>
                <a:latin typeface="Montserrat" panose="00000500000000000000" pitchFamily="2" charset="0"/>
              </a:rPr>
              <a:t> Nel 2018, è emerso che l'algoritmo era discriminatorio nei confronti delle donne. Il sistema aveva appreso dai dati storici delle assunzioni di Amazon, che tendevano a favorire candidati maschi. Di conseguenza, l'algoritmo tendeva a penalizzare le candidature femminili, escludendo automaticamente le donne che avevano utilizzato il termine "</a:t>
            </a:r>
            <a:r>
              <a:rPr lang="it-IT" sz="2000" b="0" i="0" dirty="0" err="1">
                <a:effectLst/>
                <a:latin typeface="Montserrat" panose="00000500000000000000" pitchFamily="2" charset="0"/>
              </a:rPr>
              <a:t>women's</a:t>
            </a:r>
            <a:r>
              <a:rPr lang="it-IT" sz="2000" b="0" i="0" dirty="0">
                <a:effectLst/>
                <a:latin typeface="Montserrat" panose="00000500000000000000" pitchFamily="2" charset="0"/>
              </a:rPr>
              <a:t>" nel loro curriculum.</a:t>
            </a:r>
          </a:p>
          <a:p>
            <a:pPr marL="0" indent="0" algn="l">
              <a:buNone/>
            </a:pP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AF73604C-DD42-264B-A15D-10762613BF57}"/>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Amazon e il sistema di reclutamento </a:t>
            </a:r>
          </a:p>
        </p:txBody>
      </p:sp>
      <p:pic>
        <p:nvPicPr>
          <p:cNvPr id="5" name="Immagine 4">
            <a:extLst>
              <a:ext uri="{FF2B5EF4-FFF2-40B4-BE49-F238E27FC236}">
                <a16:creationId xmlns:a16="http://schemas.microsoft.com/office/drawing/2014/main" id="{103D1264-74AF-0640-8897-C3C4FDEB4353}"/>
              </a:ext>
            </a:extLst>
          </p:cNvPr>
          <p:cNvPicPr>
            <a:picLocks noChangeAspect="1"/>
          </p:cNvPicPr>
          <p:nvPr/>
        </p:nvPicPr>
        <p:blipFill>
          <a:blip r:embed="rId2"/>
          <a:stretch>
            <a:fillRect/>
          </a:stretch>
        </p:blipFill>
        <p:spPr>
          <a:xfrm>
            <a:off x="8679480" y="4428781"/>
            <a:ext cx="3373692" cy="2247445"/>
          </a:xfrm>
          <a:prstGeom prst="rect">
            <a:avLst/>
          </a:prstGeom>
        </p:spPr>
      </p:pic>
      <p:sp>
        <p:nvSpPr>
          <p:cNvPr id="7" name="CasellaDiTesto 6">
            <a:extLst>
              <a:ext uri="{FF2B5EF4-FFF2-40B4-BE49-F238E27FC236}">
                <a16:creationId xmlns:a16="http://schemas.microsoft.com/office/drawing/2014/main" id="{63058DA0-0974-D660-CD31-5044C3597740}"/>
              </a:ext>
            </a:extLst>
          </p:cNvPr>
          <p:cNvSpPr txBox="1"/>
          <p:nvPr/>
        </p:nvSpPr>
        <p:spPr>
          <a:xfrm>
            <a:off x="891706" y="4880728"/>
            <a:ext cx="7591282" cy="1015663"/>
          </a:xfrm>
          <a:prstGeom prst="rect">
            <a:avLst/>
          </a:prstGeom>
          <a:noFill/>
        </p:spPr>
        <p:txBody>
          <a:bodyPr wrap="square">
            <a:spAutoFit/>
          </a:bodyPr>
          <a:lstStyle/>
          <a:p>
            <a:pPr marL="0" indent="0" algn="l">
              <a:buNone/>
            </a:pPr>
            <a:r>
              <a:rPr lang="it-IT" sz="2000" b="1" i="0" dirty="0">
                <a:effectLst/>
                <a:latin typeface="Montserrat" panose="00000500000000000000" pitchFamily="2" charset="0"/>
              </a:rPr>
              <a:t>Risultato:</a:t>
            </a:r>
            <a:r>
              <a:rPr lang="it-IT" sz="2000" b="0" i="0" dirty="0">
                <a:effectLst/>
                <a:latin typeface="Montserrat" panose="00000500000000000000" pitchFamily="2" charset="0"/>
              </a:rPr>
              <a:t> Amazon ha successivamente abbandonato questo sistema di reclutamento automatizzato a causa dei </a:t>
            </a:r>
            <a:r>
              <a:rPr lang="it-IT" sz="2000" b="0" i="0" dirty="0" err="1">
                <a:effectLst/>
                <a:latin typeface="Montserrat" panose="00000500000000000000" pitchFamily="2" charset="0"/>
              </a:rPr>
              <a:t>bias</a:t>
            </a:r>
            <a:r>
              <a:rPr lang="it-IT" sz="2000" b="0" i="0" dirty="0">
                <a:effectLst/>
                <a:latin typeface="Montserrat" panose="00000500000000000000" pitchFamily="2" charset="0"/>
              </a:rPr>
              <a:t> sistematici che erano emersi.</a:t>
            </a:r>
          </a:p>
        </p:txBody>
      </p:sp>
    </p:spTree>
    <p:extLst>
      <p:ext uri="{BB962C8B-B14F-4D97-AF65-F5344CB8AC3E}">
        <p14:creationId xmlns:p14="http://schemas.microsoft.com/office/powerpoint/2010/main" val="1833813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DEA2B-2C66-5063-D49D-3F9C56E0AFEF}"/>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CF5F12-5A41-D4EC-0266-8CBAC5E8EDA3}"/>
              </a:ext>
            </a:extLst>
          </p:cNvPr>
          <p:cNvSpPr>
            <a:spLocks noGrp="1"/>
          </p:cNvSpPr>
          <p:nvPr>
            <p:ph idx="1"/>
          </p:nvPr>
        </p:nvSpPr>
        <p:spPr>
          <a:xfrm>
            <a:off x="891706" y="1297823"/>
            <a:ext cx="11040279" cy="3130958"/>
          </a:xfrm>
        </p:spPr>
        <p:txBody>
          <a:bodyPr>
            <a:noAutofit/>
          </a:bodyPr>
          <a:lstStyle/>
          <a:p>
            <a:pPr marL="0" indent="0" algn="l">
              <a:buNone/>
            </a:pPr>
            <a:r>
              <a:rPr lang="it-IT" sz="2000" b="1" i="0" dirty="0">
                <a:effectLst/>
                <a:latin typeface="Montserrat" panose="00000500000000000000" pitchFamily="2" charset="0"/>
              </a:rPr>
              <a:t>Contesto:</a:t>
            </a:r>
            <a:r>
              <a:rPr lang="it-IT" sz="2000" b="0" i="0" dirty="0">
                <a:effectLst/>
                <a:latin typeface="Montserrat" panose="00000500000000000000" pitchFamily="2" charset="0"/>
              </a:rPr>
              <a:t> Il sistema di riconoscimento di Google </a:t>
            </a:r>
            <a:r>
              <a:rPr lang="it-IT" sz="2000" b="0" i="0" dirty="0" err="1">
                <a:effectLst/>
                <a:latin typeface="Montserrat" panose="00000500000000000000" pitchFamily="2" charset="0"/>
              </a:rPr>
              <a:t>Photos</a:t>
            </a:r>
            <a:r>
              <a:rPr lang="it-IT" sz="2000" b="0" i="0" dirty="0">
                <a:effectLst/>
                <a:latin typeface="Montserrat" panose="00000500000000000000" pitchFamily="2" charset="0"/>
              </a:rPr>
              <a:t> è stato progettato per identificare le persone nelle foto.</a:t>
            </a:r>
          </a:p>
          <a:p>
            <a:pPr marL="0" indent="0" algn="l">
              <a:buNone/>
            </a:pPr>
            <a:br>
              <a:rPr lang="it-IT" sz="2000" b="1" i="0" dirty="0">
                <a:effectLst/>
                <a:latin typeface="Montserrat" panose="00000500000000000000" pitchFamily="2" charset="0"/>
              </a:rPr>
            </a:br>
            <a:r>
              <a:rPr lang="it-IT" sz="2000" b="1" i="0" dirty="0">
                <a:effectLst/>
                <a:latin typeface="Montserrat" panose="00000500000000000000" pitchFamily="2" charset="0"/>
              </a:rPr>
              <a:t>Errore di </a:t>
            </a:r>
            <a:r>
              <a:rPr lang="it-IT" sz="2000" b="1" i="0" dirty="0" err="1">
                <a:effectLst/>
                <a:latin typeface="Montserrat" panose="00000500000000000000" pitchFamily="2" charset="0"/>
              </a:rPr>
              <a:t>Bias</a:t>
            </a:r>
            <a:r>
              <a:rPr lang="it-IT" sz="2000" b="1" i="0" dirty="0">
                <a:effectLst/>
                <a:latin typeface="Montserrat" panose="00000500000000000000" pitchFamily="2" charset="0"/>
              </a:rPr>
              <a:t>:</a:t>
            </a:r>
            <a:r>
              <a:rPr lang="it-IT" sz="2000" b="0" i="0" dirty="0">
                <a:effectLst/>
                <a:latin typeface="Montserrat" panose="00000500000000000000" pitchFamily="2" charset="0"/>
              </a:rPr>
              <a:t> </a:t>
            </a:r>
            <a:r>
              <a:rPr lang="it-IT" sz="2000" b="0" i="0" dirty="0">
                <a:solidFill>
                  <a:srgbClr val="000000"/>
                </a:solidFill>
                <a:effectLst/>
                <a:latin typeface="Montserrat" panose="00000500000000000000" pitchFamily="2" charset="0"/>
              </a:rPr>
              <a:t>Nel 2015, è stato scoperto che il sistema etichettava erroneamente le immagini di persone di colore come gorilla. Questo errore era il risultato di un addestramento basato su dati prevalentemente di persone bianche, che ha portato a una scarsa rappresentazione delle persone nere nel dataset.</a:t>
            </a: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799B785F-4F48-4119-1BF8-BE5AF5C85386}"/>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Google e il riconoscimento delle foto</a:t>
            </a:r>
          </a:p>
        </p:txBody>
      </p:sp>
      <p:sp>
        <p:nvSpPr>
          <p:cNvPr id="7" name="CasellaDiTesto 6">
            <a:extLst>
              <a:ext uri="{FF2B5EF4-FFF2-40B4-BE49-F238E27FC236}">
                <a16:creationId xmlns:a16="http://schemas.microsoft.com/office/drawing/2014/main" id="{9E0E37B3-B880-F927-C90F-5F6657F26253}"/>
              </a:ext>
            </a:extLst>
          </p:cNvPr>
          <p:cNvSpPr txBox="1"/>
          <p:nvPr/>
        </p:nvSpPr>
        <p:spPr>
          <a:xfrm>
            <a:off x="891706" y="3928961"/>
            <a:ext cx="6831117" cy="1631216"/>
          </a:xfrm>
          <a:prstGeom prst="rect">
            <a:avLst/>
          </a:prstGeom>
          <a:noFill/>
        </p:spPr>
        <p:txBody>
          <a:bodyPr wrap="square">
            <a:spAutoFit/>
          </a:bodyPr>
          <a:lstStyle/>
          <a:p>
            <a:pPr marL="0" indent="0" algn="l">
              <a:buNone/>
            </a:pPr>
            <a:r>
              <a:rPr lang="it-IT" sz="2000" b="1" i="0" dirty="0">
                <a:solidFill>
                  <a:srgbClr val="121B37"/>
                </a:solidFill>
                <a:effectLst/>
                <a:latin typeface="Montserrat" panose="00000500000000000000" pitchFamily="2" charset="0"/>
              </a:rPr>
              <a:t>Risultato:</a:t>
            </a:r>
            <a:r>
              <a:rPr lang="it-IT" sz="2000" b="0" i="0" dirty="0">
                <a:solidFill>
                  <a:srgbClr val="121B37"/>
                </a:solidFill>
                <a:effectLst/>
                <a:latin typeface="Montserrat" panose="00000500000000000000" pitchFamily="2" charset="0"/>
              </a:rPr>
              <a:t> Google ha dovuto lavorare rapidamente per correggere il problema, rimuovendo la categorizzazione offensiva e migliorando il sistema di riconoscimento facciale attraverso dati più rappresentativi.</a:t>
            </a: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5F8F7587-0533-47A7-FB9E-1B6617E263E5}"/>
              </a:ext>
            </a:extLst>
          </p:cNvPr>
          <p:cNvPicPr>
            <a:picLocks noChangeAspect="1"/>
          </p:cNvPicPr>
          <p:nvPr/>
        </p:nvPicPr>
        <p:blipFill>
          <a:blip r:embed="rId2"/>
          <a:stretch>
            <a:fillRect/>
          </a:stretch>
        </p:blipFill>
        <p:spPr>
          <a:xfrm>
            <a:off x="8181101" y="3725440"/>
            <a:ext cx="3855903" cy="2931855"/>
          </a:xfrm>
          <a:prstGeom prst="rect">
            <a:avLst/>
          </a:prstGeom>
        </p:spPr>
      </p:pic>
    </p:spTree>
    <p:extLst>
      <p:ext uri="{BB962C8B-B14F-4D97-AF65-F5344CB8AC3E}">
        <p14:creationId xmlns:p14="http://schemas.microsoft.com/office/powerpoint/2010/main" val="606701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3F2F-090F-A960-DF3A-C25A80093E50}"/>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E4437EE-507D-D613-1C40-8E6C873AA09C}"/>
              </a:ext>
            </a:extLst>
          </p:cNvPr>
          <p:cNvSpPr>
            <a:spLocks noGrp="1"/>
          </p:cNvSpPr>
          <p:nvPr>
            <p:ph idx="1"/>
          </p:nvPr>
        </p:nvSpPr>
        <p:spPr>
          <a:xfrm>
            <a:off x="891706" y="1485110"/>
            <a:ext cx="11040279" cy="3130958"/>
          </a:xfrm>
        </p:spPr>
        <p:txBody>
          <a:bodyPr>
            <a:noAutofit/>
          </a:bodyPr>
          <a:lstStyle/>
          <a:p>
            <a:pPr marL="0" indent="0" algn="l">
              <a:buNone/>
            </a:pPr>
            <a:r>
              <a:rPr lang="it-IT" sz="2000" b="1" i="0" dirty="0">
                <a:effectLst/>
                <a:latin typeface="Montserrat" panose="00000500000000000000" pitchFamily="2" charset="0"/>
              </a:rPr>
              <a:t>Contesto:</a:t>
            </a:r>
            <a:r>
              <a:rPr lang="it-IT" sz="2000" b="0" i="0" dirty="0">
                <a:effectLst/>
                <a:latin typeface="Montserrat" panose="00000500000000000000" pitchFamily="2" charset="0"/>
              </a:rPr>
              <a:t> Quando è stato lanciato, l'Apple Card ha utilizzato algoritmi per determinare il limite di credito degli utenti.</a:t>
            </a:r>
          </a:p>
          <a:p>
            <a:pPr marL="0" indent="0" algn="l">
              <a:buNone/>
            </a:pPr>
            <a:r>
              <a:rPr lang="it-IT" sz="2000" b="1" i="0" dirty="0">
                <a:effectLst/>
                <a:latin typeface="Montserrat" panose="00000500000000000000" pitchFamily="2" charset="0"/>
              </a:rPr>
              <a:t>Errore di </a:t>
            </a:r>
            <a:r>
              <a:rPr lang="it-IT" sz="2000" b="1" i="0" dirty="0" err="1">
                <a:effectLst/>
                <a:latin typeface="Montserrat" panose="00000500000000000000" pitchFamily="2" charset="0"/>
              </a:rPr>
              <a:t>Bias</a:t>
            </a:r>
            <a:r>
              <a:rPr lang="it-IT" sz="2000" b="1" i="0" dirty="0">
                <a:effectLst/>
                <a:latin typeface="Montserrat" panose="00000500000000000000" pitchFamily="2" charset="0"/>
              </a:rPr>
              <a:t>:</a:t>
            </a:r>
            <a:r>
              <a:rPr lang="it-IT" sz="2000" b="0" i="0" dirty="0">
                <a:effectLst/>
                <a:latin typeface="Montserrat" panose="00000500000000000000" pitchFamily="2" charset="0"/>
              </a:rPr>
              <a:t> Nel 2019, sono emerse segnalazioni che l'algoritmo di assegnazione dei limiti di credito favoriva gli uomini rispetto alle donne. Diverse donne hanno notato che avevano limiti di credito inferiori rispetto ai loro partner maschi, anche quando avevano un reddito simile o superiore.</a:t>
            </a:r>
          </a:p>
        </p:txBody>
      </p:sp>
      <p:sp>
        <p:nvSpPr>
          <p:cNvPr id="4" name="Titolo 1">
            <a:extLst>
              <a:ext uri="{FF2B5EF4-FFF2-40B4-BE49-F238E27FC236}">
                <a16:creationId xmlns:a16="http://schemas.microsoft.com/office/drawing/2014/main" id="{D5ADA6E6-4CDA-2107-1D1E-03F4D52759E3}"/>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Apple Card e differenze di credito </a:t>
            </a:r>
          </a:p>
        </p:txBody>
      </p:sp>
      <p:sp>
        <p:nvSpPr>
          <p:cNvPr id="7" name="CasellaDiTesto 6">
            <a:extLst>
              <a:ext uri="{FF2B5EF4-FFF2-40B4-BE49-F238E27FC236}">
                <a16:creationId xmlns:a16="http://schemas.microsoft.com/office/drawing/2014/main" id="{16A83195-B24B-5CA7-06FD-C283B6131288}"/>
              </a:ext>
            </a:extLst>
          </p:cNvPr>
          <p:cNvSpPr txBox="1"/>
          <p:nvPr/>
        </p:nvSpPr>
        <p:spPr>
          <a:xfrm>
            <a:off x="891706" y="4223934"/>
            <a:ext cx="6831117" cy="1631216"/>
          </a:xfrm>
          <a:prstGeom prst="rect">
            <a:avLst/>
          </a:prstGeom>
          <a:noFill/>
        </p:spPr>
        <p:txBody>
          <a:bodyPr wrap="square">
            <a:spAutoFit/>
          </a:bodyPr>
          <a:lstStyle/>
          <a:p>
            <a:pPr marL="0" indent="0" algn="l">
              <a:buNone/>
            </a:pPr>
            <a:r>
              <a:rPr lang="it-IT" sz="2000" b="1" i="0" dirty="0">
                <a:solidFill>
                  <a:srgbClr val="121B37"/>
                </a:solidFill>
                <a:effectLst/>
                <a:latin typeface="Montserrat" panose="00000500000000000000" pitchFamily="2" charset="0"/>
              </a:rPr>
              <a:t>Risultato:</a:t>
            </a:r>
            <a:r>
              <a:rPr lang="it-IT" sz="2000" b="0" i="0" dirty="0">
                <a:solidFill>
                  <a:srgbClr val="121B37"/>
                </a:solidFill>
                <a:effectLst/>
                <a:latin typeface="Montserrat" panose="00000500000000000000" pitchFamily="2" charset="0"/>
              </a:rPr>
              <a:t> Questo ha sollevato preoccupazioni riguardo al fatto che l'algoritmo potesse riflettere </a:t>
            </a:r>
            <a:r>
              <a:rPr lang="it-IT" sz="2000" b="0" i="0" dirty="0" err="1">
                <a:solidFill>
                  <a:srgbClr val="121B37"/>
                </a:solidFill>
                <a:effectLst/>
                <a:latin typeface="Montserrat" panose="00000500000000000000" pitchFamily="2" charset="0"/>
              </a:rPr>
              <a:t>bias</a:t>
            </a:r>
            <a:r>
              <a:rPr lang="it-IT" sz="2000" b="0" i="0" dirty="0">
                <a:solidFill>
                  <a:srgbClr val="121B37"/>
                </a:solidFill>
                <a:effectLst/>
                <a:latin typeface="Montserrat" panose="00000500000000000000" pitchFamily="2" charset="0"/>
              </a:rPr>
              <a:t> di genere, portando a richieste di maggiore trasparenza sul funzionamento del sistema di determinazione del credito.</a:t>
            </a:r>
            <a:endParaRPr lang="it-IT" sz="2000" b="0" i="0" dirty="0">
              <a:effectLst/>
              <a:latin typeface="Montserrat" panose="00000500000000000000" pitchFamily="2" charset="0"/>
            </a:endParaRPr>
          </a:p>
        </p:txBody>
      </p:sp>
      <p:pic>
        <p:nvPicPr>
          <p:cNvPr id="5" name="Immagine 4">
            <a:extLst>
              <a:ext uri="{FF2B5EF4-FFF2-40B4-BE49-F238E27FC236}">
                <a16:creationId xmlns:a16="http://schemas.microsoft.com/office/drawing/2014/main" id="{32C489C8-B389-0FC4-C97C-FA95F7496713}"/>
              </a:ext>
            </a:extLst>
          </p:cNvPr>
          <p:cNvPicPr>
            <a:picLocks noChangeAspect="1"/>
          </p:cNvPicPr>
          <p:nvPr/>
        </p:nvPicPr>
        <p:blipFill>
          <a:blip r:embed="rId2"/>
          <a:stretch>
            <a:fillRect/>
          </a:stretch>
        </p:blipFill>
        <p:spPr>
          <a:xfrm>
            <a:off x="7981389" y="4135800"/>
            <a:ext cx="4082080" cy="2574233"/>
          </a:xfrm>
          <a:prstGeom prst="rect">
            <a:avLst/>
          </a:prstGeom>
        </p:spPr>
      </p:pic>
    </p:spTree>
    <p:extLst>
      <p:ext uri="{BB962C8B-B14F-4D97-AF65-F5344CB8AC3E}">
        <p14:creationId xmlns:p14="http://schemas.microsoft.com/office/powerpoint/2010/main" val="197010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C8881-6A5D-FFC1-617B-1D1972650A84}"/>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9818726-D431-BE44-903A-1D7A278D72E7}"/>
              </a:ext>
            </a:extLst>
          </p:cNvPr>
          <p:cNvSpPr>
            <a:spLocks noGrp="1"/>
          </p:cNvSpPr>
          <p:nvPr>
            <p:ph idx="1"/>
          </p:nvPr>
        </p:nvSpPr>
        <p:spPr>
          <a:xfrm>
            <a:off x="891706" y="1485110"/>
            <a:ext cx="11040279" cy="3130958"/>
          </a:xfrm>
        </p:spPr>
        <p:txBody>
          <a:bodyPr>
            <a:noAutofit/>
          </a:bodyPr>
          <a:lstStyle/>
          <a:p>
            <a:pPr marL="0" indent="0" algn="l">
              <a:buNone/>
            </a:pPr>
            <a:r>
              <a:rPr lang="it-IT" sz="2000" b="1" i="0" dirty="0">
                <a:effectLst/>
                <a:latin typeface="Montserrat" panose="00000500000000000000" pitchFamily="2" charset="0"/>
              </a:rPr>
              <a:t>Contesto:</a:t>
            </a:r>
            <a:r>
              <a:rPr lang="it-IT" sz="2000" b="0" i="0" dirty="0">
                <a:effectLst/>
                <a:latin typeface="Montserrat" panose="00000500000000000000" pitchFamily="2" charset="0"/>
              </a:rPr>
              <a:t> Microsoft ha lanciato Tay, un chatbot progettato per interagire con gli utenti su Twitter.</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effectLst/>
                <a:latin typeface="Montserrat" panose="00000500000000000000" pitchFamily="2" charset="0"/>
              </a:rPr>
              <a:t>Errore di </a:t>
            </a:r>
            <a:r>
              <a:rPr lang="it-IT" sz="2000" b="1" i="0" dirty="0" err="1">
                <a:effectLst/>
                <a:latin typeface="Montserrat" panose="00000500000000000000" pitchFamily="2" charset="0"/>
              </a:rPr>
              <a:t>Bias</a:t>
            </a:r>
            <a:r>
              <a:rPr lang="it-IT" sz="2000" b="1" i="0" dirty="0">
                <a:effectLst/>
                <a:latin typeface="Montserrat" panose="00000500000000000000" pitchFamily="2" charset="0"/>
              </a:rPr>
              <a:t>:</a:t>
            </a:r>
            <a:r>
              <a:rPr lang="it-IT" sz="2000" b="0" i="0" dirty="0">
                <a:effectLst/>
                <a:latin typeface="Montserrat" panose="00000500000000000000" pitchFamily="2" charset="0"/>
              </a:rPr>
              <a:t> Tay è stato progettato per apprendere dal comportamento degli utenti e rispondere in modo appropriato. Tuttavia, è stato rapidamente "contagiato" da tweet offensivi e razzisti, che gli utenti hanno iniziato a inviare. In poche ore, Tay ha cominciato a twittare commenti razzisti e sessisti.</a:t>
            </a:r>
          </a:p>
        </p:txBody>
      </p:sp>
      <p:sp>
        <p:nvSpPr>
          <p:cNvPr id="4" name="Titolo 1">
            <a:extLst>
              <a:ext uri="{FF2B5EF4-FFF2-40B4-BE49-F238E27FC236}">
                <a16:creationId xmlns:a16="http://schemas.microsoft.com/office/drawing/2014/main" id="{3517F042-381D-E35F-A507-AA385DDE52A8}"/>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Microsoft e Tay, il Chatbot</a:t>
            </a:r>
          </a:p>
        </p:txBody>
      </p:sp>
      <p:sp>
        <p:nvSpPr>
          <p:cNvPr id="7" name="CasellaDiTesto 6">
            <a:extLst>
              <a:ext uri="{FF2B5EF4-FFF2-40B4-BE49-F238E27FC236}">
                <a16:creationId xmlns:a16="http://schemas.microsoft.com/office/drawing/2014/main" id="{D68EBD1E-F686-EC45-6587-33A17D512D9E}"/>
              </a:ext>
            </a:extLst>
          </p:cNvPr>
          <p:cNvSpPr txBox="1"/>
          <p:nvPr/>
        </p:nvSpPr>
        <p:spPr>
          <a:xfrm>
            <a:off x="891706" y="4223934"/>
            <a:ext cx="6831117" cy="1323439"/>
          </a:xfrm>
          <a:prstGeom prst="rect">
            <a:avLst/>
          </a:prstGeom>
          <a:noFill/>
        </p:spPr>
        <p:txBody>
          <a:bodyPr wrap="square">
            <a:spAutoFit/>
          </a:bodyPr>
          <a:lstStyle/>
          <a:p>
            <a:pPr marL="0" indent="0" algn="l">
              <a:buNone/>
            </a:pPr>
            <a:r>
              <a:rPr lang="it-IT" sz="2000" b="1" i="0" dirty="0">
                <a:solidFill>
                  <a:srgbClr val="121B37"/>
                </a:solidFill>
                <a:effectLst/>
                <a:latin typeface="Montserrat" panose="00000500000000000000" pitchFamily="2" charset="0"/>
              </a:rPr>
              <a:t>Risultato:</a:t>
            </a:r>
            <a:r>
              <a:rPr lang="it-IT" sz="2000" b="0" i="0" dirty="0">
                <a:solidFill>
                  <a:srgbClr val="121B37"/>
                </a:solidFill>
                <a:effectLst/>
                <a:latin typeface="Montserrat" panose="00000500000000000000" pitchFamily="2" charset="0"/>
              </a:rPr>
              <a:t> Microsoft ha dovuto disattivare Tay dopo solo 16 ore dal lancio e ha dovuto ripensare alla strategia di apprendimento dell'IA per evitare futuri </a:t>
            </a:r>
            <a:r>
              <a:rPr lang="it-IT" sz="2000" b="0" i="0" dirty="0" err="1">
                <a:solidFill>
                  <a:srgbClr val="121B37"/>
                </a:solidFill>
                <a:effectLst/>
                <a:latin typeface="Montserrat" panose="00000500000000000000" pitchFamily="2" charset="0"/>
              </a:rPr>
              <a:t>bias</a:t>
            </a:r>
            <a:r>
              <a:rPr lang="it-IT" sz="2000" b="0" i="0" dirty="0">
                <a:solidFill>
                  <a:srgbClr val="121B37"/>
                </a:solidFill>
                <a:effectLst/>
                <a:latin typeface="Montserrat" panose="00000500000000000000" pitchFamily="2" charset="0"/>
              </a:rPr>
              <a:t>.</a:t>
            </a: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66A99BD8-347D-ED07-0F39-EE1308AD8CCB}"/>
              </a:ext>
            </a:extLst>
          </p:cNvPr>
          <p:cNvPicPr>
            <a:picLocks noChangeAspect="1"/>
          </p:cNvPicPr>
          <p:nvPr/>
        </p:nvPicPr>
        <p:blipFill>
          <a:blip r:embed="rId2"/>
          <a:stretch>
            <a:fillRect/>
          </a:stretch>
        </p:blipFill>
        <p:spPr>
          <a:xfrm>
            <a:off x="8714343" y="3988242"/>
            <a:ext cx="3345455" cy="2876302"/>
          </a:xfrm>
          <a:prstGeom prst="rect">
            <a:avLst/>
          </a:prstGeom>
        </p:spPr>
      </p:pic>
    </p:spTree>
    <p:extLst>
      <p:ext uri="{BB962C8B-B14F-4D97-AF65-F5344CB8AC3E}">
        <p14:creationId xmlns:p14="http://schemas.microsoft.com/office/powerpoint/2010/main" val="335876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736AC-56CC-8518-EAB1-6F53435DDE3D}"/>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88640E4-E74E-C9CC-2281-E52985FD76D8}"/>
              </a:ext>
            </a:extLst>
          </p:cNvPr>
          <p:cNvSpPr>
            <a:spLocks noGrp="1"/>
          </p:cNvSpPr>
          <p:nvPr>
            <p:ph idx="1"/>
          </p:nvPr>
        </p:nvSpPr>
        <p:spPr>
          <a:xfrm>
            <a:off x="891706" y="1485110"/>
            <a:ext cx="11040279" cy="3130958"/>
          </a:xfrm>
        </p:spPr>
        <p:txBody>
          <a:bodyPr>
            <a:noAutofit/>
          </a:bodyPr>
          <a:lstStyle/>
          <a:p>
            <a:pPr marL="0" indent="0" algn="l">
              <a:buNone/>
            </a:pPr>
            <a:r>
              <a:rPr lang="it-IT" sz="2000" b="1" i="0" dirty="0">
                <a:effectLst/>
                <a:latin typeface="Montserrat" panose="00000500000000000000" pitchFamily="2" charset="0"/>
              </a:rPr>
              <a:t>Contesto:</a:t>
            </a:r>
            <a:r>
              <a:rPr lang="it-IT" sz="2000" b="0" i="0" dirty="0">
                <a:effectLst/>
                <a:latin typeface="Montserrat" panose="00000500000000000000" pitchFamily="2" charset="0"/>
              </a:rPr>
              <a:t> Facebook utilizza algoritmi per il targeting degli annunci pubblicitari.</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effectLst/>
                <a:latin typeface="Montserrat" panose="00000500000000000000" pitchFamily="2" charset="0"/>
              </a:rPr>
              <a:t>Errore di </a:t>
            </a:r>
            <a:r>
              <a:rPr lang="it-IT" sz="2000" b="1" i="0" dirty="0" err="1">
                <a:effectLst/>
                <a:latin typeface="Montserrat" panose="00000500000000000000" pitchFamily="2" charset="0"/>
              </a:rPr>
              <a:t>Bias</a:t>
            </a:r>
            <a:r>
              <a:rPr lang="it-IT" sz="2000" b="1" i="0" dirty="0">
                <a:effectLst/>
                <a:latin typeface="Montserrat" panose="00000500000000000000" pitchFamily="2" charset="0"/>
              </a:rPr>
              <a:t>:</a:t>
            </a:r>
            <a:r>
              <a:rPr lang="it-IT" sz="2000" b="0" i="0" dirty="0">
                <a:effectLst/>
                <a:latin typeface="Montserrat" panose="00000500000000000000" pitchFamily="2" charset="0"/>
              </a:rPr>
              <a:t> Nel 2019, è emerso che Facebook consentiva agli inserzionisti di escludere specifici gruppi demografici, tra cui persone </a:t>
            </a:r>
            <a:r>
              <a:rPr lang="it-IT" sz="2000" dirty="0">
                <a:latin typeface="Montserrat" panose="00000500000000000000" pitchFamily="2" charset="0"/>
              </a:rPr>
              <a:t>nere </a:t>
            </a:r>
            <a:r>
              <a:rPr lang="it-IT" sz="2000" b="0" i="0" dirty="0">
                <a:effectLst/>
                <a:latin typeface="Montserrat" panose="00000500000000000000" pitchFamily="2" charset="0"/>
              </a:rPr>
              <a:t>e donne, dalle loro campagne pubblicitarie. Ciò ha portato a preoccupazioni per la discriminazione e il perpetuo di disuguaglianze razziali e di genere.</a:t>
            </a:r>
          </a:p>
        </p:txBody>
      </p:sp>
      <p:sp>
        <p:nvSpPr>
          <p:cNvPr id="4" name="Titolo 1">
            <a:extLst>
              <a:ext uri="{FF2B5EF4-FFF2-40B4-BE49-F238E27FC236}">
                <a16:creationId xmlns:a16="http://schemas.microsoft.com/office/drawing/2014/main" id="{CA53108B-CF63-FAE5-AFCB-BDBAED509C53}"/>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Facebook e il targeting degli annunci</a:t>
            </a:r>
          </a:p>
        </p:txBody>
      </p:sp>
      <p:sp>
        <p:nvSpPr>
          <p:cNvPr id="7" name="CasellaDiTesto 6">
            <a:extLst>
              <a:ext uri="{FF2B5EF4-FFF2-40B4-BE49-F238E27FC236}">
                <a16:creationId xmlns:a16="http://schemas.microsoft.com/office/drawing/2014/main" id="{7775699F-F3C8-10BF-379B-915AE2E07B25}"/>
              </a:ext>
            </a:extLst>
          </p:cNvPr>
          <p:cNvSpPr txBox="1"/>
          <p:nvPr/>
        </p:nvSpPr>
        <p:spPr>
          <a:xfrm>
            <a:off x="891707" y="4223934"/>
            <a:ext cx="6247224" cy="1323439"/>
          </a:xfrm>
          <a:prstGeom prst="rect">
            <a:avLst/>
          </a:prstGeom>
          <a:noFill/>
        </p:spPr>
        <p:txBody>
          <a:bodyPr wrap="square">
            <a:spAutoFit/>
          </a:bodyPr>
          <a:lstStyle/>
          <a:p>
            <a:pPr marL="0" indent="0" algn="l">
              <a:buNone/>
            </a:pPr>
            <a:r>
              <a:rPr lang="it-IT" sz="2000" b="1" i="0" dirty="0">
                <a:solidFill>
                  <a:srgbClr val="121B37"/>
                </a:solidFill>
                <a:effectLst/>
                <a:latin typeface="Montserrat" panose="00000500000000000000" pitchFamily="2" charset="0"/>
              </a:rPr>
              <a:t>Risultato:</a:t>
            </a:r>
            <a:r>
              <a:rPr lang="it-IT" sz="2000" b="0" i="0" dirty="0">
                <a:solidFill>
                  <a:srgbClr val="121B37"/>
                </a:solidFill>
                <a:effectLst/>
                <a:latin typeface="Montserrat" panose="00000500000000000000" pitchFamily="2" charset="0"/>
              </a:rPr>
              <a:t> Facebook ha dovuto affrontare critiche e ha implementato misure per migliorare la trasparenza e l'equità nel targeting degli annunci.</a:t>
            </a:r>
            <a:endParaRPr lang="it-IT" sz="2000" b="0" i="0" dirty="0">
              <a:effectLst/>
              <a:latin typeface="Montserrat" panose="00000500000000000000" pitchFamily="2" charset="0"/>
            </a:endParaRPr>
          </a:p>
        </p:txBody>
      </p:sp>
      <p:pic>
        <p:nvPicPr>
          <p:cNvPr id="5" name="Immagine 4">
            <a:extLst>
              <a:ext uri="{FF2B5EF4-FFF2-40B4-BE49-F238E27FC236}">
                <a16:creationId xmlns:a16="http://schemas.microsoft.com/office/drawing/2014/main" id="{4AFC8DAA-A003-26CD-3499-45A17E8A61B3}"/>
              </a:ext>
            </a:extLst>
          </p:cNvPr>
          <p:cNvPicPr>
            <a:picLocks noChangeAspect="1"/>
          </p:cNvPicPr>
          <p:nvPr/>
        </p:nvPicPr>
        <p:blipFill>
          <a:blip r:embed="rId2"/>
          <a:stretch>
            <a:fillRect/>
          </a:stretch>
        </p:blipFill>
        <p:spPr>
          <a:xfrm>
            <a:off x="7609941" y="4340646"/>
            <a:ext cx="4443231" cy="2343348"/>
          </a:xfrm>
          <a:prstGeom prst="rect">
            <a:avLst/>
          </a:prstGeom>
        </p:spPr>
      </p:pic>
    </p:spTree>
    <p:extLst>
      <p:ext uri="{BB962C8B-B14F-4D97-AF65-F5344CB8AC3E}">
        <p14:creationId xmlns:p14="http://schemas.microsoft.com/office/powerpoint/2010/main" val="88994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965EF-6264-E684-9FE4-94DE14F9F184}"/>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582DE8F9-4A03-EDF8-8F63-B5023A417FFA}"/>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pic>
        <p:nvPicPr>
          <p:cNvPr id="5" name="Immagine 4" descr="Immagine che contiene automa meccanico, luce, persona, arte&#10;&#10;Descrizione generata automaticamente">
            <a:extLst>
              <a:ext uri="{FF2B5EF4-FFF2-40B4-BE49-F238E27FC236}">
                <a16:creationId xmlns:a16="http://schemas.microsoft.com/office/drawing/2014/main" id="{303E12D3-4A4B-55EA-FAFA-CC01E0C55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708" y="2900082"/>
            <a:ext cx="5606583" cy="373845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817D336-AD81-1DB0-BE72-D01BD5373D51}"/>
              </a:ext>
            </a:extLst>
          </p:cNvPr>
          <p:cNvSpPr txBox="1"/>
          <p:nvPr/>
        </p:nvSpPr>
        <p:spPr>
          <a:xfrm>
            <a:off x="1070930" y="1090672"/>
            <a:ext cx="10050138"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Linee guida e regolamentazione dell'IA</a:t>
            </a:r>
          </a:p>
        </p:txBody>
      </p:sp>
    </p:spTree>
    <p:extLst>
      <p:ext uri="{BB962C8B-B14F-4D97-AF65-F5344CB8AC3E}">
        <p14:creationId xmlns:p14="http://schemas.microsoft.com/office/powerpoint/2010/main" val="3544677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9114F-FAC0-C6CB-CFF9-5A4B644BD43A}"/>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C684F1D-5BCC-FD77-3102-DDA1AF82DC04}"/>
              </a:ext>
            </a:extLst>
          </p:cNvPr>
          <p:cNvSpPr>
            <a:spLocks noGrp="1"/>
          </p:cNvSpPr>
          <p:nvPr>
            <p:ph idx="1"/>
          </p:nvPr>
        </p:nvSpPr>
        <p:spPr>
          <a:xfrm>
            <a:off x="891706" y="1716464"/>
            <a:ext cx="11040279" cy="2657232"/>
          </a:xfrm>
        </p:spPr>
        <p:txBody>
          <a:bodyPr>
            <a:noAutofit/>
          </a:bodyPr>
          <a:lstStyle/>
          <a:p>
            <a:pPr marL="0" indent="0" algn="l">
              <a:buNone/>
            </a:pPr>
            <a:r>
              <a:rPr lang="it-IT" sz="2000" b="0" i="0" dirty="0">
                <a:solidFill>
                  <a:srgbClr val="121B37"/>
                </a:solidFill>
                <a:effectLst/>
                <a:latin typeface="Montserrat" panose="00000500000000000000" pitchFamily="2" charset="0"/>
              </a:rPr>
              <a:t>L'Intelligenza Artificiale (IA) sta trasformando vari settori, ma questa rapida evoluzione solleva preoccupazioni </a:t>
            </a:r>
            <a:r>
              <a:rPr lang="it-IT" sz="2000" b="1" i="0" dirty="0">
                <a:solidFill>
                  <a:srgbClr val="121B37"/>
                </a:solidFill>
                <a:effectLst/>
                <a:latin typeface="Montserrat" panose="00000500000000000000" pitchFamily="2" charset="0"/>
              </a:rPr>
              <a:t>etiche</a:t>
            </a:r>
            <a:r>
              <a:rPr lang="it-IT" sz="2000" b="0" i="0" dirty="0">
                <a:solidFill>
                  <a:srgbClr val="121B37"/>
                </a:solidFill>
                <a:effectLst/>
                <a:latin typeface="Montserrat" panose="00000500000000000000" pitchFamily="2" charset="0"/>
              </a:rPr>
              <a:t>, </a:t>
            </a:r>
            <a:r>
              <a:rPr lang="it-IT" sz="2000" b="1" i="0" dirty="0">
                <a:solidFill>
                  <a:srgbClr val="121B37"/>
                </a:solidFill>
                <a:effectLst/>
                <a:latin typeface="Montserrat" panose="00000500000000000000" pitchFamily="2" charset="0"/>
              </a:rPr>
              <a:t>legali</a:t>
            </a:r>
            <a:r>
              <a:rPr lang="it-IT" sz="2000" b="0" i="0" dirty="0">
                <a:solidFill>
                  <a:srgbClr val="121B37"/>
                </a:solidFill>
                <a:effectLst/>
                <a:latin typeface="Montserrat" panose="00000500000000000000" pitchFamily="2" charset="0"/>
              </a:rPr>
              <a:t> e </a:t>
            </a:r>
            <a:r>
              <a:rPr lang="it-IT" sz="2000" b="1" i="0" dirty="0">
                <a:solidFill>
                  <a:srgbClr val="121B37"/>
                </a:solidFill>
                <a:effectLst/>
                <a:latin typeface="Montserrat" panose="00000500000000000000" pitchFamily="2" charset="0"/>
              </a:rPr>
              <a:t>sociali</a:t>
            </a:r>
            <a:r>
              <a:rPr lang="it-IT" sz="2000" b="0" i="0" dirty="0">
                <a:solidFill>
                  <a:srgbClr val="121B37"/>
                </a:solidFill>
                <a:effectLst/>
                <a:latin typeface="Montserrat" panose="00000500000000000000" pitchFamily="2" charset="0"/>
              </a:rPr>
              <a:t>.</a:t>
            </a:r>
            <a:br>
              <a:rPr lang="it-IT" sz="2000" dirty="0"/>
            </a:br>
            <a:br>
              <a:rPr lang="it-IT" sz="2000" dirty="0"/>
            </a:br>
            <a:r>
              <a:rPr lang="it-IT" sz="2000" b="0" i="0" dirty="0">
                <a:solidFill>
                  <a:srgbClr val="121B37"/>
                </a:solidFill>
                <a:effectLst/>
                <a:latin typeface="Montserrat" panose="00000500000000000000" pitchFamily="2" charset="0"/>
              </a:rPr>
              <a:t>Le </a:t>
            </a:r>
            <a:r>
              <a:rPr lang="it-IT" sz="2000" b="1" i="0" dirty="0">
                <a:solidFill>
                  <a:srgbClr val="121B37"/>
                </a:solidFill>
                <a:effectLst/>
                <a:latin typeface="Montserrat" panose="00000500000000000000" pitchFamily="2" charset="0"/>
              </a:rPr>
              <a:t>regolamentazioni</a:t>
            </a:r>
            <a:r>
              <a:rPr lang="it-IT" sz="2000" b="0" i="0" dirty="0">
                <a:solidFill>
                  <a:srgbClr val="121B37"/>
                </a:solidFill>
                <a:effectLst/>
                <a:latin typeface="Montserrat" panose="00000500000000000000" pitchFamily="2" charset="0"/>
              </a:rPr>
              <a:t> emergono come necessità per evitare rischi legati a discriminazione, sicurezza, trasparenza e privacy. A livello globale, diversi Paesi e organizzazioni stanno sviluppando modelli normativi per gestire questi aspetti.</a:t>
            </a:r>
            <a:endParaRPr lang="it-IT" sz="2000" b="0" i="0" dirty="0">
              <a:solidFill>
                <a:srgbClr val="000000"/>
              </a:solidFill>
              <a:effectLst/>
              <a:latin typeface="Montserrat" panose="00000500000000000000" pitchFamily="2" charset="0"/>
            </a:endParaRPr>
          </a:p>
        </p:txBody>
      </p:sp>
      <p:sp>
        <p:nvSpPr>
          <p:cNvPr id="4" name="Titolo 1">
            <a:extLst>
              <a:ext uri="{FF2B5EF4-FFF2-40B4-BE49-F238E27FC236}">
                <a16:creationId xmlns:a16="http://schemas.microsoft.com/office/drawing/2014/main" id="{A17C0192-40A3-4172-30CB-23A1F6C307FA}"/>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Introduzione alla regolamentazione dell'IA</a:t>
            </a:r>
          </a:p>
        </p:txBody>
      </p:sp>
      <p:pic>
        <p:nvPicPr>
          <p:cNvPr id="5" name="Immagine 4">
            <a:extLst>
              <a:ext uri="{FF2B5EF4-FFF2-40B4-BE49-F238E27FC236}">
                <a16:creationId xmlns:a16="http://schemas.microsoft.com/office/drawing/2014/main" id="{2A64AE9E-5957-9BED-766B-C377E8F87497}"/>
              </a:ext>
            </a:extLst>
          </p:cNvPr>
          <p:cNvPicPr>
            <a:picLocks noChangeAspect="1"/>
          </p:cNvPicPr>
          <p:nvPr/>
        </p:nvPicPr>
        <p:blipFill>
          <a:blip r:embed="rId2"/>
          <a:stretch>
            <a:fillRect/>
          </a:stretch>
        </p:blipFill>
        <p:spPr>
          <a:xfrm>
            <a:off x="4266117" y="3875319"/>
            <a:ext cx="3659766" cy="2415116"/>
          </a:xfrm>
          <a:prstGeom prst="rect">
            <a:avLst/>
          </a:prstGeom>
        </p:spPr>
      </p:pic>
    </p:spTree>
    <p:extLst>
      <p:ext uri="{BB962C8B-B14F-4D97-AF65-F5344CB8AC3E}">
        <p14:creationId xmlns:p14="http://schemas.microsoft.com/office/powerpoint/2010/main" val="1170786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BB8A7-4A1C-8447-18A9-D1B876C254F0}"/>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A240521-6321-BB2C-7872-D75A74BD3F2A}"/>
              </a:ext>
            </a:extLst>
          </p:cNvPr>
          <p:cNvSpPr>
            <a:spLocks noGrp="1"/>
          </p:cNvSpPr>
          <p:nvPr>
            <p:ph idx="1"/>
          </p:nvPr>
        </p:nvSpPr>
        <p:spPr>
          <a:xfrm>
            <a:off x="967906" y="1651150"/>
            <a:ext cx="11040279" cy="2657232"/>
          </a:xfrm>
        </p:spPr>
        <p:txBody>
          <a:bodyPr>
            <a:noAutofit/>
          </a:bodyPr>
          <a:lstStyle/>
          <a:p>
            <a:pPr marL="0" indent="0" algn="l">
              <a:buNone/>
            </a:pPr>
            <a:r>
              <a:rPr lang="it-IT" sz="2200" b="0" i="0" dirty="0">
                <a:effectLst/>
                <a:latin typeface="Montserrat" panose="00000500000000000000" pitchFamily="2" charset="0"/>
              </a:rPr>
              <a:t>L'Unione Europea ha svolto un ruolo di primo piano nella regolamentazione dell'IA. Uno dei pilastri è il </a:t>
            </a:r>
            <a:r>
              <a:rPr lang="it-IT" sz="2200" b="1" i="0" dirty="0">
                <a:effectLst/>
                <a:latin typeface="Montserrat" panose="00000500000000000000" pitchFamily="2" charset="0"/>
              </a:rPr>
              <a:t>Regolamento sull’IA proposto nel 2021</a:t>
            </a:r>
            <a:r>
              <a:rPr lang="it-IT" sz="2200" b="0" i="0" dirty="0">
                <a:effectLst/>
                <a:latin typeface="Montserrat" panose="00000500000000000000" pitchFamily="2" charset="0"/>
              </a:rPr>
              <a:t> (AI Act), che classifica i sistemi IA in base al rischio (basso, limitato, alto e inaccettabile).</a:t>
            </a:r>
            <a:br>
              <a:rPr lang="it-IT" sz="2200" dirty="0"/>
            </a:br>
            <a:endParaRPr lang="it-IT" sz="2200" b="0" i="0" dirty="0">
              <a:solidFill>
                <a:srgbClr val="000000"/>
              </a:solidFill>
              <a:effectLst/>
              <a:latin typeface="Montserrat" panose="00000500000000000000" pitchFamily="2" charset="0"/>
            </a:endParaRPr>
          </a:p>
        </p:txBody>
      </p:sp>
      <p:sp>
        <p:nvSpPr>
          <p:cNvPr id="4" name="Titolo 1">
            <a:extLst>
              <a:ext uri="{FF2B5EF4-FFF2-40B4-BE49-F238E27FC236}">
                <a16:creationId xmlns:a16="http://schemas.microsoft.com/office/drawing/2014/main" id="{1447104B-E229-89B2-9388-53478BD5A225}"/>
              </a:ext>
            </a:extLst>
          </p:cNvPr>
          <p:cNvSpPr txBox="1">
            <a:spLocks/>
          </p:cNvSpPr>
          <p:nvPr/>
        </p:nvSpPr>
        <p:spPr>
          <a:xfrm>
            <a:off x="891706" y="655247"/>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Regolamentazione in Europa: il ruolo dell'Unione Europea</a:t>
            </a:r>
          </a:p>
        </p:txBody>
      </p:sp>
      <p:pic>
        <p:nvPicPr>
          <p:cNvPr id="6" name="Immagine 5">
            <a:extLst>
              <a:ext uri="{FF2B5EF4-FFF2-40B4-BE49-F238E27FC236}">
                <a16:creationId xmlns:a16="http://schemas.microsoft.com/office/drawing/2014/main" id="{AFA53CE3-EB2D-B68E-7103-A8439DD127CF}"/>
              </a:ext>
            </a:extLst>
          </p:cNvPr>
          <p:cNvPicPr>
            <a:picLocks noChangeAspect="1"/>
          </p:cNvPicPr>
          <p:nvPr/>
        </p:nvPicPr>
        <p:blipFill>
          <a:blip r:embed="rId2"/>
          <a:stretch>
            <a:fillRect/>
          </a:stretch>
        </p:blipFill>
        <p:spPr>
          <a:xfrm>
            <a:off x="891706" y="3128539"/>
            <a:ext cx="4943322" cy="3580940"/>
          </a:xfrm>
          <a:prstGeom prst="rect">
            <a:avLst/>
          </a:prstGeom>
        </p:spPr>
      </p:pic>
      <p:sp>
        <p:nvSpPr>
          <p:cNvPr id="5" name="CasellaDiTesto 4">
            <a:extLst>
              <a:ext uri="{FF2B5EF4-FFF2-40B4-BE49-F238E27FC236}">
                <a16:creationId xmlns:a16="http://schemas.microsoft.com/office/drawing/2014/main" id="{DF0642CF-1F6A-5EC6-059D-498E9B03223F}"/>
              </a:ext>
            </a:extLst>
          </p:cNvPr>
          <p:cNvSpPr txBox="1"/>
          <p:nvPr/>
        </p:nvSpPr>
        <p:spPr>
          <a:xfrm>
            <a:off x="6096000" y="3240491"/>
            <a:ext cx="5204294" cy="3416320"/>
          </a:xfrm>
          <a:prstGeom prst="rect">
            <a:avLst/>
          </a:prstGeom>
          <a:noFill/>
        </p:spPr>
        <p:txBody>
          <a:bodyPr wrap="square">
            <a:spAutoFit/>
          </a:bodyPr>
          <a:lstStyle/>
          <a:p>
            <a:pPr algn="l"/>
            <a:r>
              <a:rPr lang="it-IT" b="1" i="0" dirty="0">
                <a:effectLst/>
                <a:latin typeface="Montserrat" panose="00000500000000000000" pitchFamily="2" charset="0"/>
              </a:rPr>
              <a:t>Rischio inaccettabile</a:t>
            </a:r>
            <a:r>
              <a:rPr lang="it-IT" b="0" i="0" dirty="0">
                <a:effectLst/>
                <a:latin typeface="Montserrat" panose="00000500000000000000" pitchFamily="2" charset="0"/>
              </a:rPr>
              <a:t>: Sistemi vietati, come sorveglianza biometrica in tempo reale o social scoring.</a:t>
            </a:r>
          </a:p>
          <a:p>
            <a:pPr algn="l"/>
            <a:r>
              <a:rPr lang="it-IT" b="1" i="0" dirty="0">
                <a:effectLst/>
                <a:latin typeface="Montserrat" panose="00000500000000000000" pitchFamily="2" charset="0"/>
              </a:rPr>
              <a:t>Rischio alto</a:t>
            </a:r>
            <a:r>
              <a:rPr lang="it-IT" b="0" i="0" dirty="0">
                <a:effectLst/>
                <a:latin typeface="Montserrat" panose="00000500000000000000" pitchFamily="2" charset="0"/>
              </a:rPr>
              <a:t>: Sistemi in ambiti critici (sanità, giustizia) soggetti a rigide regole di sicurezza e trasparenza.</a:t>
            </a:r>
          </a:p>
          <a:p>
            <a:pPr algn="l"/>
            <a:r>
              <a:rPr lang="it-IT" b="1" i="0" dirty="0">
                <a:effectLst/>
                <a:latin typeface="Montserrat" panose="00000500000000000000" pitchFamily="2" charset="0"/>
              </a:rPr>
              <a:t>Rischio limitato</a:t>
            </a:r>
            <a:r>
              <a:rPr lang="it-IT" b="0" i="0" dirty="0">
                <a:effectLst/>
                <a:latin typeface="Montserrat" panose="00000500000000000000" pitchFamily="2" charset="0"/>
              </a:rPr>
              <a:t>: Sistemi con rischio moderato, come chatbot, che richiedono trasparenza sull'uso dell'IA.</a:t>
            </a:r>
          </a:p>
          <a:p>
            <a:pPr algn="l"/>
            <a:r>
              <a:rPr lang="it-IT" b="1" i="0" dirty="0">
                <a:effectLst/>
                <a:latin typeface="Montserrat" panose="00000500000000000000" pitchFamily="2" charset="0"/>
              </a:rPr>
              <a:t>Rischio minimo</a:t>
            </a:r>
            <a:r>
              <a:rPr lang="it-IT" b="0" i="0" dirty="0">
                <a:effectLst/>
                <a:latin typeface="Montserrat" panose="00000500000000000000" pitchFamily="2" charset="0"/>
              </a:rPr>
              <a:t>: Sistemi a basso rischio, come filtri spam, senza restrizioni specifiche.</a:t>
            </a:r>
          </a:p>
        </p:txBody>
      </p:sp>
    </p:spTree>
    <p:extLst>
      <p:ext uri="{BB962C8B-B14F-4D97-AF65-F5344CB8AC3E}">
        <p14:creationId xmlns:p14="http://schemas.microsoft.com/office/powerpoint/2010/main" val="421593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650D-A47A-24C3-5AA0-3643933F8187}"/>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EE3BF04F-E6E6-8E90-C9AA-0545B62AA673}"/>
              </a:ext>
            </a:extLst>
          </p:cNvPr>
          <p:cNvSpPr>
            <a:spLocks noGrp="1"/>
          </p:cNvSpPr>
          <p:nvPr>
            <p:ph idx="1"/>
          </p:nvPr>
        </p:nvSpPr>
        <p:spPr>
          <a:xfrm>
            <a:off x="891706" y="2100384"/>
            <a:ext cx="10592723" cy="2657232"/>
          </a:xfrm>
        </p:spPr>
        <p:txBody>
          <a:bodyPr>
            <a:noAutofit/>
          </a:bodyPr>
          <a:lstStyle/>
          <a:p>
            <a:pPr marL="0" indent="0" algn="l">
              <a:buNone/>
            </a:pPr>
            <a:r>
              <a:rPr lang="it-IT" sz="2000" b="0" i="0" dirty="0">
                <a:solidFill>
                  <a:srgbClr val="121B37"/>
                </a:solidFill>
                <a:effectLst/>
                <a:latin typeface="Montserrat" panose="00000500000000000000" pitchFamily="2" charset="0"/>
              </a:rPr>
              <a:t>La UE ha anche stabilito il </a:t>
            </a:r>
            <a:r>
              <a:rPr lang="it-IT" sz="2000" b="1" i="0" dirty="0">
                <a:solidFill>
                  <a:srgbClr val="121B37"/>
                </a:solidFill>
                <a:effectLst/>
                <a:latin typeface="Montserrat" panose="00000500000000000000" pitchFamily="2" charset="0"/>
              </a:rPr>
              <a:t>GDPR</a:t>
            </a:r>
            <a:r>
              <a:rPr lang="it-IT" sz="2000" b="0" i="0" dirty="0">
                <a:solidFill>
                  <a:srgbClr val="121B37"/>
                </a:solidFill>
                <a:effectLst/>
                <a:latin typeface="Montserrat" panose="00000500000000000000" pitchFamily="2" charset="0"/>
              </a:rPr>
              <a:t> (Regolamento Generale sulla Protezione dei Dati), che impone restrizioni severe sull'uso dei dati personali, compreso il loro trattamento tramite IA.</a:t>
            </a:r>
            <a:endParaRPr lang="it-IT" sz="2000" b="0" i="0" dirty="0">
              <a:solidFill>
                <a:srgbClr val="000000"/>
              </a:solidFill>
              <a:effectLst/>
              <a:latin typeface="Montserrat" panose="00000500000000000000" pitchFamily="2" charset="0"/>
            </a:endParaRPr>
          </a:p>
        </p:txBody>
      </p:sp>
      <p:sp>
        <p:nvSpPr>
          <p:cNvPr id="4" name="Titolo 1">
            <a:extLst>
              <a:ext uri="{FF2B5EF4-FFF2-40B4-BE49-F238E27FC236}">
                <a16:creationId xmlns:a16="http://schemas.microsoft.com/office/drawing/2014/main" id="{86F9E8FA-2BA3-BEBC-A266-95BC36D7098F}"/>
              </a:ext>
            </a:extLst>
          </p:cNvPr>
          <p:cNvSpPr txBox="1">
            <a:spLocks/>
          </p:cNvSpPr>
          <p:nvPr/>
        </p:nvSpPr>
        <p:spPr>
          <a:xfrm>
            <a:off x="891706" y="655247"/>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Regolamentazione in Europa: il ruolo dell'Unione Europea</a:t>
            </a:r>
          </a:p>
        </p:txBody>
      </p:sp>
      <p:pic>
        <p:nvPicPr>
          <p:cNvPr id="8" name="Immagine 7">
            <a:extLst>
              <a:ext uri="{FF2B5EF4-FFF2-40B4-BE49-F238E27FC236}">
                <a16:creationId xmlns:a16="http://schemas.microsoft.com/office/drawing/2014/main" id="{F498B421-5940-FA23-179F-1EB561AB016F}"/>
              </a:ext>
            </a:extLst>
          </p:cNvPr>
          <p:cNvPicPr>
            <a:picLocks noChangeAspect="1"/>
          </p:cNvPicPr>
          <p:nvPr/>
        </p:nvPicPr>
        <p:blipFill>
          <a:blip r:embed="rId2"/>
          <a:stretch>
            <a:fillRect/>
          </a:stretch>
        </p:blipFill>
        <p:spPr>
          <a:xfrm>
            <a:off x="4013467" y="3429000"/>
            <a:ext cx="4165065" cy="2862943"/>
          </a:xfrm>
          <a:prstGeom prst="rect">
            <a:avLst/>
          </a:prstGeom>
        </p:spPr>
      </p:pic>
    </p:spTree>
    <p:extLst>
      <p:ext uri="{BB962C8B-B14F-4D97-AF65-F5344CB8AC3E}">
        <p14:creationId xmlns:p14="http://schemas.microsoft.com/office/powerpoint/2010/main" val="174121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3C2B2-4199-298D-38E8-58195D10FF5A}"/>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888237B-FBCA-207B-2A65-60BFAA48FE90}"/>
              </a:ext>
            </a:extLst>
          </p:cNvPr>
          <p:cNvSpPr>
            <a:spLocks noGrp="1"/>
          </p:cNvSpPr>
          <p:nvPr>
            <p:ph idx="1"/>
          </p:nvPr>
        </p:nvSpPr>
        <p:spPr>
          <a:xfrm>
            <a:off x="891706" y="1730270"/>
            <a:ext cx="10592723" cy="2657232"/>
          </a:xfrm>
        </p:spPr>
        <p:txBody>
          <a:bodyPr>
            <a:noAutofit/>
          </a:bodyPr>
          <a:lstStyle/>
          <a:p>
            <a:pPr marL="0" indent="0" algn="l">
              <a:buNone/>
            </a:pPr>
            <a:r>
              <a:rPr lang="it-IT" sz="2000" b="0" i="0" dirty="0">
                <a:effectLst/>
                <a:latin typeface="Montserrat" panose="00000500000000000000" pitchFamily="2" charset="0"/>
              </a:rPr>
              <a:t>Negli Stati Uniti, l'approccio è più frammentato.</a:t>
            </a:r>
            <a:br>
              <a:rPr lang="it-IT" sz="2000" b="0" i="0" dirty="0">
                <a:effectLst/>
                <a:latin typeface="Montserrat" panose="00000500000000000000" pitchFamily="2" charset="0"/>
              </a:rPr>
            </a:br>
            <a:r>
              <a:rPr lang="it-IT" sz="2000" b="0" i="0" dirty="0">
                <a:effectLst/>
                <a:latin typeface="Montserrat" panose="00000500000000000000" pitchFamily="2" charset="0"/>
              </a:rPr>
              <a:t>Non esiste una legislazione federale specifica sull'IA, ma diverse agenzie governative stanno lavorando per regolamentare </a:t>
            </a:r>
            <a:r>
              <a:rPr lang="it-IT" sz="2000" b="1" i="0" dirty="0">
                <a:effectLst/>
                <a:latin typeface="Montserrat" panose="00000500000000000000" pitchFamily="2" charset="0"/>
              </a:rPr>
              <a:t>settori</a:t>
            </a:r>
            <a:r>
              <a:rPr lang="it-IT" sz="2000" b="0" i="0" dirty="0">
                <a:effectLst/>
                <a:latin typeface="Montserrat" panose="00000500000000000000" pitchFamily="2" charset="0"/>
              </a:rPr>
              <a:t> specifici: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FTC (Federal Trade Commission)</a:t>
            </a:r>
            <a:r>
              <a:rPr lang="it-IT" sz="2000" b="0" i="0" dirty="0">
                <a:solidFill>
                  <a:srgbClr val="000000"/>
                </a:solidFill>
                <a:effectLst/>
                <a:latin typeface="Montserrat" panose="00000500000000000000" pitchFamily="2" charset="0"/>
              </a:rPr>
              <a:t> che si occupa di tutelare i consumatori contro l'uso scorretto dei dati da parte delle IA.</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NIST (National Institute of Standards and Technology)</a:t>
            </a:r>
            <a:r>
              <a:rPr lang="it-IT" sz="2000" b="0" i="0" dirty="0">
                <a:solidFill>
                  <a:srgbClr val="000000"/>
                </a:solidFill>
                <a:effectLst/>
                <a:latin typeface="Montserrat" panose="00000500000000000000" pitchFamily="2" charset="0"/>
              </a:rPr>
              <a:t> sta sviluppando un framework per la gestione e la verifica dell'affidabilità dei sistemi IA.</a:t>
            </a:r>
          </a:p>
          <a:p>
            <a:pPr marL="0" indent="0" algn="l">
              <a:buNone/>
            </a:pPr>
            <a:br>
              <a:rPr lang="it-IT" sz="2000" b="0" i="0" dirty="0">
                <a:effectLst/>
                <a:latin typeface="Montserrat" panose="00000500000000000000" pitchFamily="2" charset="0"/>
              </a:rPr>
            </a:br>
            <a:r>
              <a:rPr lang="it-IT" sz="2000" b="0" i="0" dirty="0">
                <a:effectLst/>
                <a:latin typeface="Montserrat" panose="00000500000000000000" pitchFamily="2" charset="0"/>
              </a:rPr>
              <a:t>A livello statale, ci sono leggi come quelle della California, dove si è messo l'accento sulla trasparenza e privacy nell’uso dell'IA.</a:t>
            </a:r>
          </a:p>
        </p:txBody>
      </p:sp>
      <p:sp>
        <p:nvSpPr>
          <p:cNvPr id="4" name="Titolo 1">
            <a:extLst>
              <a:ext uri="{FF2B5EF4-FFF2-40B4-BE49-F238E27FC236}">
                <a16:creationId xmlns:a16="http://schemas.microsoft.com/office/drawing/2014/main" id="{9957A6C0-2660-3F99-1732-AE6F01CF9944}"/>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Regolamentazione negli Stati Uniti</a:t>
            </a:r>
          </a:p>
        </p:txBody>
      </p:sp>
    </p:spTree>
    <p:extLst>
      <p:ext uri="{BB962C8B-B14F-4D97-AF65-F5344CB8AC3E}">
        <p14:creationId xmlns:p14="http://schemas.microsoft.com/office/powerpoint/2010/main" val="95984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C91AD-0C24-76C2-41D2-C90EA54B628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95C9FAAA-B70C-7E4F-A12B-5694D12290AE}"/>
              </a:ext>
            </a:extLst>
          </p:cNvPr>
          <p:cNvSpPr txBox="1"/>
          <p:nvPr/>
        </p:nvSpPr>
        <p:spPr>
          <a:xfrm>
            <a:off x="2018382" y="1186566"/>
            <a:ext cx="8155236"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Etica e </a:t>
            </a:r>
            <a:r>
              <a:rPr lang="it-IT" dirty="0" err="1"/>
              <a:t>bias</a:t>
            </a:r>
            <a:r>
              <a:rPr lang="it-IT" dirty="0"/>
              <a:t> negli algoritmi di IA</a:t>
            </a:r>
          </a:p>
        </p:txBody>
      </p:sp>
      <p:pic>
        <p:nvPicPr>
          <p:cNvPr id="6" name="Immagine 5" descr="Immagine che contiene Animazione, cartone animato, design&#10;&#10;Descrizione generata automaticamente">
            <a:extLst>
              <a:ext uri="{FF2B5EF4-FFF2-40B4-BE49-F238E27FC236}">
                <a16:creationId xmlns:a16="http://schemas.microsoft.com/office/drawing/2014/main" id="{182C7478-DF58-19B2-E5E5-A0AD6F6E6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353" y="3091872"/>
            <a:ext cx="7091294" cy="323401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7DF2597-C193-14E1-13C9-54DCE72CC1AD}"/>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spTree>
    <p:extLst>
      <p:ext uri="{BB962C8B-B14F-4D97-AF65-F5344CB8AC3E}">
        <p14:creationId xmlns:p14="http://schemas.microsoft.com/office/powerpoint/2010/main" val="2850439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E666-FDFA-1A0F-341A-A61CDB89DFC4}"/>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6255D828-7019-CE14-DE40-F796A6CCDFA3}"/>
              </a:ext>
            </a:extLst>
          </p:cNvPr>
          <p:cNvSpPr>
            <a:spLocks noGrp="1"/>
          </p:cNvSpPr>
          <p:nvPr>
            <p:ph idx="1"/>
          </p:nvPr>
        </p:nvSpPr>
        <p:spPr>
          <a:xfrm>
            <a:off x="891706" y="2100384"/>
            <a:ext cx="10592723" cy="2657232"/>
          </a:xfrm>
        </p:spPr>
        <p:txBody>
          <a:bodyPr>
            <a:noAutofit/>
          </a:bodyPr>
          <a:lstStyle/>
          <a:p>
            <a:pPr algn="l">
              <a:buFont typeface="Arial" panose="020B0604020202020204" pitchFamily="34" charset="0"/>
              <a:buChar char="•"/>
            </a:pPr>
            <a:r>
              <a:rPr lang="it-IT" sz="2000" b="1" i="0" dirty="0">
                <a:solidFill>
                  <a:srgbClr val="000000"/>
                </a:solidFill>
                <a:effectLst/>
                <a:latin typeface="Montserrat" panose="00000500000000000000" pitchFamily="2" charset="0"/>
              </a:rPr>
              <a:t>Cina:</a:t>
            </a:r>
            <a:r>
              <a:rPr lang="it-IT" sz="2000" b="0" i="0" dirty="0">
                <a:solidFill>
                  <a:srgbClr val="000000"/>
                </a:solidFill>
                <a:effectLst/>
                <a:latin typeface="Montserrat" panose="00000500000000000000" pitchFamily="2" charset="0"/>
              </a:rPr>
              <a:t> Il Paese sta avanzando velocemente nell'IA, con linee guida come il regolamento sulla "Gestione della Sicurezza delle Tecnologie Algoritmiche" per evitare abusi o manipolazioni sociali attraverso l'IA.</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Canada e Regno Unito</a:t>
            </a:r>
            <a:r>
              <a:rPr lang="it-IT" sz="2000" b="0" i="0" dirty="0">
                <a:solidFill>
                  <a:srgbClr val="000000"/>
                </a:solidFill>
                <a:effectLst/>
                <a:latin typeface="Montserrat" panose="00000500000000000000" pitchFamily="2" charset="0"/>
              </a:rPr>
              <a:t> hanno sviluppato strategie nazionali sull'IA con focus su trasparenza, etica e protezione dei dati.</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ONU e OCSE</a:t>
            </a:r>
            <a:r>
              <a:rPr lang="it-IT" sz="2000" b="0" i="0" dirty="0">
                <a:solidFill>
                  <a:srgbClr val="000000"/>
                </a:solidFill>
                <a:effectLst/>
                <a:latin typeface="Montserrat" panose="00000500000000000000" pitchFamily="2" charset="0"/>
              </a:rPr>
              <a:t> promuovono linee guida globali per l'uso etico dell'IA.</a:t>
            </a:r>
          </a:p>
        </p:txBody>
      </p:sp>
      <p:sp>
        <p:nvSpPr>
          <p:cNvPr id="4" name="Titolo 1">
            <a:extLst>
              <a:ext uri="{FF2B5EF4-FFF2-40B4-BE49-F238E27FC236}">
                <a16:creationId xmlns:a16="http://schemas.microsoft.com/office/drawing/2014/main" id="{16C5CA3B-6431-E344-6CE0-B13F31FA0C90}"/>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Altre normative e linee guida globali</a:t>
            </a:r>
          </a:p>
        </p:txBody>
      </p:sp>
    </p:spTree>
    <p:extLst>
      <p:ext uri="{BB962C8B-B14F-4D97-AF65-F5344CB8AC3E}">
        <p14:creationId xmlns:p14="http://schemas.microsoft.com/office/powerpoint/2010/main" val="2069735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FFBC-6541-2CC7-694F-9341022994CB}"/>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C1F02D27-9D95-7BB4-488F-607DCAFDD0BD}"/>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pic>
        <p:nvPicPr>
          <p:cNvPr id="5" name="Immagine 4">
            <a:extLst>
              <a:ext uri="{FF2B5EF4-FFF2-40B4-BE49-F238E27FC236}">
                <a16:creationId xmlns:a16="http://schemas.microsoft.com/office/drawing/2014/main" id="{2AB0DF49-9BD5-0E55-82A4-D3BC725732AE}"/>
              </a:ext>
            </a:extLst>
          </p:cNvPr>
          <p:cNvPicPr>
            <a:picLocks noChangeAspect="1"/>
          </p:cNvPicPr>
          <p:nvPr/>
        </p:nvPicPr>
        <p:blipFill>
          <a:blip r:embed="rId2">
            <a:extLst>
              <a:ext uri="{28A0092B-C50C-407E-A947-70E740481C1C}">
                <a14:useLocalDpi xmlns:a14="http://schemas.microsoft.com/office/drawing/2010/main" val="0"/>
              </a:ext>
            </a:extLst>
          </a:blip>
          <a:srcRect l="11350" r="11350"/>
          <a:stretch/>
        </p:blipFill>
        <p:spPr>
          <a:xfrm>
            <a:off x="3292708" y="2900082"/>
            <a:ext cx="5606583" cy="373845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4" name="CasellaDiTesto 3">
            <a:extLst>
              <a:ext uri="{FF2B5EF4-FFF2-40B4-BE49-F238E27FC236}">
                <a16:creationId xmlns:a16="http://schemas.microsoft.com/office/drawing/2014/main" id="{A3A6496F-109D-3D60-296B-FDA746118D7D}"/>
              </a:ext>
            </a:extLst>
          </p:cNvPr>
          <p:cNvSpPr txBox="1"/>
          <p:nvPr/>
        </p:nvSpPr>
        <p:spPr>
          <a:xfrm>
            <a:off x="1219199" y="1090671"/>
            <a:ext cx="9753600"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Trattamento e sicurezza dei dati nell'IA</a:t>
            </a:r>
          </a:p>
        </p:txBody>
      </p:sp>
    </p:spTree>
    <p:extLst>
      <p:ext uri="{BB962C8B-B14F-4D97-AF65-F5344CB8AC3E}">
        <p14:creationId xmlns:p14="http://schemas.microsoft.com/office/powerpoint/2010/main" val="3207324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C172-B4B1-D459-D4D0-0693BE6BA4C1}"/>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782C2AE-0C82-88CD-2E46-140B448AEC92}"/>
              </a:ext>
            </a:extLst>
          </p:cNvPr>
          <p:cNvSpPr>
            <a:spLocks noGrp="1"/>
          </p:cNvSpPr>
          <p:nvPr>
            <p:ph idx="1"/>
          </p:nvPr>
        </p:nvSpPr>
        <p:spPr>
          <a:xfrm>
            <a:off x="328035" y="1417119"/>
            <a:ext cx="11471483" cy="3743604"/>
          </a:xfrm>
        </p:spPr>
        <p:txBody>
          <a:bodyPr>
            <a:noAutofit/>
          </a:bodyPr>
          <a:lstStyle/>
          <a:p>
            <a:pPr marL="0" indent="0" algn="l">
              <a:buNone/>
            </a:pPr>
            <a:r>
              <a:rPr lang="it-IT" sz="2000" b="0" i="0" dirty="0">
                <a:effectLst/>
                <a:latin typeface="Montserrat" panose="00000500000000000000" pitchFamily="2" charset="0"/>
              </a:rPr>
              <a:t>L'IA si basa su dati per funzionare. Gli algoritmi di apprendimento automatico (Machine Learning) utilizzano grandi volumi di dati per "imparare" e fare previsioni.</a:t>
            </a:r>
          </a:p>
          <a:p>
            <a:pPr marL="0" indent="0" algn="l">
              <a:buNone/>
            </a:pPr>
            <a:r>
              <a:rPr lang="it-IT" sz="2000" b="0" i="0" dirty="0">
                <a:effectLst/>
                <a:latin typeface="Montserrat" panose="00000500000000000000" pitchFamily="2" charset="0"/>
              </a:rPr>
              <a:t>Il trattamento dei dati è un elemento critico, poiché dalla </a:t>
            </a:r>
            <a:r>
              <a:rPr lang="it-IT" sz="2000" b="1" i="0" dirty="0">
                <a:effectLst/>
                <a:latin typeface="Montserrat" panose="00000500000000000000" pitchFamily="2" charset="0"/>
              </a:rPr>
              <a:t>qualità</a:t>
            </a:r>
            <a:r>
              <a:rPr lang="it-IT" sz="2000" b="0" i="0" dirty="0">
                <a:effectLst/>
                <a:latin typeface="Montserrat" panose="00000500000000000000" pitchFamily="2" charset="0"/>
              </a:rPr>
              <a:t> e </a:t>
            </a:r>
            <a:r>
              <a:rPr lang="it-IT" sz="2000" b="1" i="0" dirty="0">
                <a:effectLst/>
                <a:latin typeface="Montserrat" panose="00000500000000000000" pitchFamily="2" charset="0"/>
              </a:rPr>
              <a:t>accuratezza</a:t>
            </a:r>
            <a:r>
              <a:rPr lang="it-IT" sz="2000" b="0" i="0" dirty="0">
                <a:effectLst/>
                <a:latin typeface="Montserrat" panose="00000500000000000000" pitchFamily="2" charset="0"/>
              </a:rPr>
              <a:t> dei dati dipende l'</a:t>
            </a:r>
            <a:r>
              <a:rPr lang="it-IT" sz="2000" b="1" i="0" dirty="0">
                <a:effectLst/>
                <a:latin typeface="Montserrat" panose="00000500000000000000" pitchFamily="2" charset="0"/>
              </a:rPr>
              <a:t>efficacia</a:t>
            </a:r>
            <a:r>
              <a:rPr lang="it-IT" sz="2000" b="0" i="0" dirty="0">
                <a:effectLst/>
                <a:latin typeface="Montserrat" panose="00000500000000000000" pitchFamily="2" charset="0"/>
              </a:rPr>
              <a:t> del sistema IA.</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solidFill>
                  <a:srgbClr val="EFB90E"/>
                </a:solidFill>
                <a:effectLst/>
                <a:latin typeface="Montserrat" panose="00000500000000000000" pitchFamily="2" charset="0"/>
              </a:rPr>
              <a:t>Tipologie di dati utilizzati dall'IA</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Dati strutturati:</a:t>
            </a:r>
            <a:r>
              <a:rPr lang="it-IT" sz="2000" b="0" i="0" dirty="0">
                <a:solidFill>
                  <a:srgbClr val="000000"/>
                </a:solidFill>
                <a:effectLst/>
                <a:latin typeface="Montserrat" panose="00000500000000000000" pitchFamily="2" charset="0"/>
              </a:rPr>
              <a:t> come database relazionali (ad esempio, dati finanziari, transazioni).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Dati semi-strutturati:</a:t>
            </a:r>
            <a:r>
              <a:rPr lang="it-IT" sz="2000" b="0" i="0" dirty="0">
                <a:solidFill>
                  <a:srgbClr val="000000"/>
                </a:solidFill>
                <a:effectLst/>
                <a:latin typeface="Montserrat" panose="00000500000000000000" pitchFamily="2" charset="0"/>
              </a:rPr>
              <a:t> come file HTML, JSON, XML che hanno una struttura definita ma non rigida, rendendoli più flessibili rispetto ai dati strutturati.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Dati non strutturati:</a:t>
            </a:r>
            <a:r>
              <a:rPr lang="it-IT" sz="2000" b="0" i="0" dirty="0">
                <a:solidFill>
                  <a:srgbClr val="000000"/>
                </a:solidFill>
                <a:effectLst/>
                <a:latin typeface="Montserrat" panose="00000500000000000000" pitchFamily="2" charset="0"/>
              </a:rPr>
              <a:t> come immagini, video, testo, che richiedono tecniche più sofisticate di analisi.</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0ACBA5B4-637D-E32B-FF51-DF57A982DFE5}"/>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Introduzione al trattamento dei dati nell'IA</a:t>
            </a:r>
          </a:p>
        </p:txBody>
      </p:sp>
      <p:pic>
        <p:nvPicPr>
          <p:cNvPr id="5" name="Immagine 4">
            <a:extLst>
              <a:ext uri="{FF2B5EF4-FFF2-40B4-BE49-F238E27FC236}">
                <a16:creationId xmlns:a16="http://schemas.microsoft.com/office/drawing/2014/main" id="{2FB5F4AD-4D46-8814-62C9-3318DD95E284}"/>
              </a:ext>
            </a:extLst>
          </p:cNvPr>
          <p:cNvPicPr>
            <a:picLocks noChangeAspect="1"/>
          </p:cNvPicPr>
          <p:nvPr/>
        </p:nvPicPr>
        <p:blipFill>
          <a:blip r:embed="rId2"/>
          <a:stretch>
            <a:fillRect/>
          </a:stretch>
        </p:blipFill>
        <p:spPr>
          <a:xfrm>
            <a:off x="9118948" y="5068193"/>
            <a:ext cx="2983012" cy="1789807"/>
          </a:xfrm>
          <a:prstGeom prst="rect">
            <a:avLst/>
          </a:prstGeom>
        </p:spPr>
      </p:pic>
      <p:sp>
        <p:nvSpPr>
          <p:cNvPr id="7" name="CasellaDiTesto 6">
            <a:extLst>
              <a:ext uri="{FF2B5EF4-FFF2-40B4-BE49-F238E27FC236}">
                <a16:creationId xmlns:a16="http://schemas.microsoft.com/office/drawing/2014/main" id="{946327BE-978D-9DD5-4F8F-3F697864DDC0}"/>
              </a:ext>
            </a:extLst>
          </p:cNvPr>
          <p:cNvSpPr txBox="1"/>
          <p:nvPr/>
        </p:nvSpPr>
        <p:spPr>
          <a:xfrm>
            <a:off x="328035" y="5362931"/>
            <a:ext cx="7651044" cy="1015663"/>
          </a:xfrm>
          <a:prstGeom prst="rect">
            <a:avLst/>
          </a:prstGeom>
          <a:noFill/>
        </p:spPr>
        <p:txBody>
          <a:bodyPr wrap="square">
            <a:spAutoFit/>
          </a:bodyPr>
          <a:lstStyle/>
          <a:p>
            <a:r>
              <a:rPr lang="it-IT" sz="2000" b="0" i="0" dirty="0">
                <a:effectLst/>
                <a:latin typeface="Montserrat" panose="00000500000000000000" pitchFamily="2" charset="0"/>
              </a:rPr>
              <a:t>Fra questi ci sono i </a:t>
            </a:r>
            <a:r>
              <a:rPr lang="it-IT" sz="2000" b="1" i="0" dirty="0">
                <a:effectLst/>
                <a:latin typeface="Montserrat" panose="00000500000000000000" pitchFamily="2" charset="0"/>
              </a:rPr>
              <a:t>dati sensibili</a:t>
            </a:r>
            <a:r>
              <a:rPr lang="it-IT" sz="2000" b="0" i="0" dirty="0">
                <a:effectLst/>
                <a:latin typeface="Montserrat" panose="00000500000000000000" pitchFamily="2" charset="0"/>
              </a:rPr>
              <a:t>, cioè dati personali, sanitari o biometrici, che richiedono trattamenti speciali in base alla normativa sulla privacy.</a:t>
            </a:r>
            <a:endParaRPr lang="it-IT" sz="2000" dirty="0"/>
          </a:p>
        </p:txBody>
      </p:sp>
    </p:spTree>
    <p:extLst>
      <p:ext uri="{BB962C8B-B14F-4D97-AF65-F5344CB8AC3E}">
        <p14:creationId xmlns:p14="http://schemas.microsoft.com/office/powerpoint/2010/main" val="4276469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48816-1002-1609-1268-BFF0B7F6D48F}"/>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C7EA197-BCF9-83C5-AB62-8F6B2B935570}"/>
              </a:ext>
            </a:extLst>
          </p:cNvPr>
          <p:cNvSpPr>
            <a:spLocks noGrp="1"/>
          </p:cNvSpPr>
          <p:nvPr>
            <p:ph idx="1"/>
          </p:nvPr>
        </p:nvSpPr>
        <p:spPr>
          <a:xfrm>
            <a:off x="891706" y="1531967"/>
            <a:ext cx="10592723" cy="2657232"/>
          </a:xfrm>
        </p:spPr>
        <p:txBody>
          <a:bodyPr>
            <a:noAutofit/>
          </a:bodyPr>
          <a:lstStyle/>
          <a:p>
            <a:pPr marL="0" indent="0" algn="l">
              <a:buNone/>
            </a:pPr>
            <a:r>
              <a:rPr lang="it-IT" sz="2000" b="0" i="0" dirty="0">
                <a:effectLst/>
                <a:latin typeface="Montserrat" panose="00000500000000000000" pitchFamily="2" charset="0"/>
              </a:rPr>
              <a:t>La sicurezza dei dati è fondamentale per garantire la </a:t>
            </a:r>
            <a:r>
              <a:rPr lang="it-IT" sz="2000" b="1" i="0" dirty="0">
                <a:effectLst/>
                <a:latin typeface="Montserrat" panose="00000500000000000000" pitchFamily="2" charset="0"/>
              </a:rPr>
              <a:t>privacy</a:t>
            </a:r>
            <a:r>
              <a:rPr lang="it-IT" sz="2000" b="0" i="0" dirty="0">
                <a:effectLst/>
                <a:latin typeface="Montserrat" panose="00000500000000000000" pitchFamily="2" charset="0"/>
              </a:rPr>
              <a:t> e la conformità legale. </a:t>
            </a:r>
            <a:br>
              <a:rPr lang="it-IT" sz="2000" b="0" i="0" dirty="0">
                <a:effectLst/>
                <a:latin typeface="Montserrat" panose="00000500000000000000" pitchFamily="2" charset="0"/>
              </a:rPr>
            </a:br>
            <a:br>
              <a:rPr lang="it-IT" sz="2000" b="0" i="0" dirty="0">
                <a:effectLst/>
                <a:latin typeface="Montserrat" panose="00000500000000000000" pitchFamily="2" charset="0"/>
              </a:rPr>
            </a:br>
            <a:r>
              <a:rPr lang="it-IT" sz="2000" b="0" i="0" dirty="0">
                <a:effectLst/>
                <a:latin typeface="Montserrat" panose="00000500000000000000" pitchFamily="2" charset="0"/>
              </a:rPr>
              <a:t>Alcuni dei principali rischi e strategie di sicurezza includono:</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Rischi di attacco:</a:t>
            </a:r>
            <a:r>
              <a:rPr lang="it-IT" sz="2000" b="0" i="0" dirty="0">
                <a:solidFill>
                  <a:srgbClr val="000000"/>
                </a:solidFill>
                <a:effectLst/>
                <a:latin typeface="Montserrat" panose="00000500000000000000" pitchFamily="2" charset="0"/>
              </a:rPr>
              <a:t> Gli attacchi possono includere accesso non autorizzato ai dati, manipolazione di dataset (</a:t>
            </a:r>
            <a:r>
              <a:rPr lang="it-IT" sz="2000" b="0" i="1" dirty="0">
                <a:solidFill>
                  <a:srgbClr val="000000"/>
                </a:solidFill>
                <a:effectLst/>
                <a:latin typeface="Montserrat" panose="00000500000000000000" pitchFamily="2" charset="0"/>
              </a:rPr>
              <a:t>data </a:t>
            </a:r>
            <a:r>
              <a:rPr lang="it-IT" sz="2000" b="0" i="1" dirty="0" err="1">
                <a:solidFill>
                  <a:srgbClr val="000000"/>
                </a:solidFill>
                <a:effectLst/>
                <a:latin typeface="Montserrat" panose="00000500000000000000" pitchFamily="2" charset="0"/>
              </a:rPr>
              <a:t>poisoning</a:t>
            </a:r>
            <a:r>
              <a:rPr lang="it-IT" sz="2000" b="0" i="0" dirty="0">
                <a:solidFill>
                  <a:srgbClr val="000000"/>
                </a:solidFill>
                <a:effectLst/>
                <a:latin typeface="Montserrat" panose="00000500000000000000" pitchFamily="2" charset="0"/>
              </a:rPr>
              <a:t>) o violazione della privacy durante l'uso di dati sensibili.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Crittografia:</a:t>
            </a:r>
            <a:r>
              <a:rPr lang="it-IT" sz="2000" b="0" i="0" dirty="0">
                <a:solidFill>
                  <a:srgbClr val="000000"/>
                </a:solidFill>
                <a:effectLst/>
                <a:latin typeface="Montserrat" panose="00000500000000000000" pitchFamily="2" charset="0"/>
              </a:rPr>
              <a:t> L'uso della crittografia durante l'archiviazione e il trasferimento dei dati è una pratica comune per proteggere le informazioni.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Anonimizzazione e </a:t>
            </a:r>
            <a:r>
              <a:rPr lang="it-IT" sz="2000" b="1" i="0" dirty="0" err="1">
                <a:solidFill>
                  <a:srgbClr val="000000"/>
                </a:solidFill>
                <a:effectLst/>
                <a:latin typeface="Montserrat" panose="00000500000000000000" pitchFamily="2" charset="0"/>
              </a:rPr>
              <a:t>pseudonimizzazione</a:t>
            </a:r>
            <a:r>
              <a:rPr lang="it-IT" sz="2000" b="1" i="0" dirty="0">
                <a:solidFill>
                  <a:srgbClr val="000000"/>
                </a:solidFill>
                <a:effectLst/>
                <a:latin typeface="Montserrat" panose="00000500000000000000" pitchFamily="2" charset="0"/>
              </a:rPr>
              <a:t>:</a:t>
            </a:r>
            <a:r>
              <a:rPr lang="it-IT" sz="2000" b="0" i="0" dirty="0">
                <a:solidFill>
                  <a:srgbClr val="000000"/>
                </a:solidFill>
                <a:effectLst/>
                <a:latin typeface="Montserrat" panose="00000500000000000000" pitchFamily="2" charset="0"/>
              </a:rPr>
              <a:t> Tecniche utilizzate per nascondere l'identità dei singoli utenti nei dati, riducendo il rischio di compromissione della privacy.</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AI robusta e resiliente:</a:t>
            </a:r>
            <a:r>
              <a:rPr lang="it-IT" sz="2000" b="0" i="0" dirty="0">
                <a:solidFill>
                  <a:srgbClr val="000000"/>
                </a:solidFill>
                <a:effectLst/>
                <a:latin typeface="Montserrat" panose="00000500000000000000" pitchFamily="2" charset="0"/>
              </a:rPr>
              <a:t> Lo sviluppo di sistemi IA che possano gestire attacchi e adattarsi è fondamentale per evitare manipolazioni esterne.</a:t>
            </a:r>
          </a:p>
        </p:txBody>
      </p:sp>
      <p:sp>
        <p:nvSpPr>
          <p:cNvPr id="4" name="Titolo 1">
            <a:extLst>
              <a:ext uri="{FF2B5EF4-FFF2-40B4-BE49-F238E27FC236}">
                <a16:creationId xmlns:a16="http://schemas.microsoft.com/office/drawing/2014/main" id="{BA637709-1A88-6A9F-4A91-7CA7CA1C1732}"/>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Sicurezza dei dati nell'IA</a:t>
            </a:r>
          </a:p>
        </p:txBody>
      </p:sp>
      <p:pic>
        <p:nvPicPr>
          <p:cNvPr id="5" name="Immagine 4">
            <a:extLst>
              <a:ext uri="{FF2B5EF4-FFF2-40B4-BE49-F238E27FC236}">
                <a16:creationId xmlns:a16="http://schemas.microsoft.com/office/drawing/2014/main" id="{0F43CB39-0E68-3789-21AA-3A2E650B5BA5}"/>
              </a:ext>
            </a:extLst>
          </p:cNvPr>
          <p:cNvPicPr>
            <a:picLocks noChangeAspect="1"/>
          </p:cNvPicPr>
          <p:nvPr/>
        </p:nvPicPr>
        <p:blipFill>
          <a:blip r:embed="rId2"/>
          <a:stretch>
            <a:fillRect/>
          </a:stretch>
        </p:blipFill>
        <p:spPr>
          <a:xfrm>
            <a:off x="9914439" y="89285"/>
            <a:ext cx="2277561" cy="1291658"/>
          </a:xfrm>
          <a:prstGeom prst="rect">
            <a:avLst/>
          </a:prstGeom>
        </p:spPr>
      </p:pic>
    </p:spTree>
    <p:extLst>
      <p:ext uri="{BB962C8B-B14F-4D97-AF65-F5344CB8AC3E}">
        <p14:creationId xmlns:p14="http://schemas.microsoft.com/office/powerpoint/2010/main" val="862434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D1739-B557-9B75-584F-DC14B9C39774}"/>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1C938BB-BBAF-50A2-AAD6-CB2247510D9C}"/>
              </a:ext>
            </a:extLst>
          </p:cNvPr>
          <p:cNvSpPr>
            <a:spLocks noGrp="1"/>
          </p:cNvSpPr>
          <p:nvPr>
            <p:ph idx="1"/>
          </p:nvPr>
        </p:nvSpPr>
        <p:spPr>
          <a:xfrm>
            <a:off x="891706" y="1531967"/>
            <a:ext cx="10592723" cy="4626462"/>
          </a:xfrm>
        </p:spPr>
        <p:txBody>
          <a:bodyPr>
            <a:noAutofit/>
          </a:bodyPr>
          <a:lstStyle/>
          <a:p>
            <a:pPr marL="0" indent="0" algn="l">
              <a:buNone/>
            </a:pPr>
            <a:r>
              <a:rPr lang="it-IT" sz="2000" b="0" i="0" dirty="0">
                <a:effectLst/>
                <a:latin typeface="Montserrat" panose="00000500000000000000" pitchFamily="2" charset="0"/>
              </a:rPr>
              <a:t>Secondo il </a:t>
            </a:r>
            <a:r>
              <a:rPr lang="it-IT" sz="2000" b="1" i="0" dirty="0">
                <a:effectLst/>
                <a:latin typeface="Montserrat" panose="00000500000000000000" pitchFamily="2" charset="0"/>
              </a:rPr>
              <a:t>GDPR</a:t>
            </a:r>
            <a:r>
              <a:rPr lang="it-IT" sz="2000" b="0" i="0" dirty="0">
                <a:effectLst/>
                <a:latin typeface="Montserrat" panose="00000500000000000000" pitchFamily="2" charset="0"/>
              </a:rPr>
              <a:t>, questi due principi sono fondamentali per il trattamento dei dati.</a:t>
            </a:r>
            <a:br>
              <a:rPr lang="it-IT" sz="2000" b="0" i="0" dirty="0">
                <a:effectLst/>
                <a:latin typeface="Montserrat" panose="00000500000000000000" pitchFamily="2" charset="0"/>
              </a:rPr>
            </a:b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solidFill>
                  <a:srgbClr val="EFB90E"/>
                </a:solidFill>
                <a:effectLst/>
                <a:latin typeface="Montserrat" panose="00000500000000000000" pitchFamily="2" charset="0"/>
              </a:rPr>
              <a:t>Privacy by Design</a:t>
            </a:r>
          </a:p>
          <a:p>
            <a:pPr marL="0" indent="0" algn="l">
              <a:buNone/>
            </a:pPr>
            <a:r>
              <a:rPr lang="it-IT" sz="2000" b="0" i="0" dirty="0">
                <a:effectLst/>
                <a:latin typeface="Montserrat" panose="00000500000000000000" pitchFamily="2" charset="0"/>
              </a:rPr>
              <a:t>La protezione della privacy deve essere integrata già nella fase di progettazione del sistema IA.</a:t>
            </a:r>
            <a:br>
              <a:rPr lang="it-IT" sz="2000" b="0" i="0" dirty="0">
                <a:effectLst/>
                <a:latin typeface="Montserrat" panose="00000500000000000000" pitchFamily="2" charset="0"/>
              </a:rPr>
            </a:b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solidFill>
                  <a:srgbClr val="EFB90E"/>
                </a:solidFill>
                <a:effectLst/>
                <a:latin typeface="Montserrat" panose="00000500000000000000" pitchFamily="2" charset="0"/>
              </a:rPr>
              <a:t>Privacy by Default</a:t>
            </a:r>
          </a:p>
          <a:p>
            <a:pPr marL="0" indent="0" algn="l">
              <a:buNone/>
            </a:pPr>
            <a:r>
              <a:rPr lang="it-IT" sz="2000" b="0" i="0" dirty="0">
                <a:effectLst/>
                <a:latin typeface="Montserrat" panose="00000500000000000000" pitchFamily="2" charset="0"/>
              </a:rPr>
              <a:t>I sistemi IA devono essere progettati per raccogliere solo i dati necessari per l’obiettivo specifico, riducendo al minimo l'uso di dati superflui.</a:t>
            </a:r>
          </a:p>
        </p:txBody>
      </p:sp>
      <p:sp>
        <p:nvSpPr>
          <p:cNvPr id="4" name="Titolo 1">
            <a:extLst>
              <a:ext uri="{FF2B5EF4-FFF2-40B4-BE49-F238E27FC236}">
                <a16:creationId xmlns:a16="http://schemas.microsoft.com/office/drawing/2014/main" id="{AC698ADD-E2C4-A454-F250-923970A1661E}"/>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Sicurezza dei dati nell'IA</a:t>
            </a:r>
          </a:p>
        </p:txBody>
      </p:sp>
    </p:spTree>
    <p:extLst>
      <p:ext uri="{BB962C8B-B14F-4D97-AF65-F5344CB8AC3E}">
        <p14:creationId xmlns:p14="http://schemas.microsoft.com/office/powerpoint/2010/main" val="2406002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EDE11-38A2-0DF7-8A8E-B8C7974B4049}"/>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55EA53E9-7829-9E0F-57D2-A2F48A670475}"/>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PRINCIPI ETICI DELL’INTELLIGENZA ARTIFICIALE</a:t>
            </a:r>
          </a:p>
        </p:txBody>
      </p:sp>
      <p:pic>
        <p:nvPicPr>
          <p:cNvPr id="5" name="Immagine 4">
            <a:extLst>
              <a:ext uri="{FF2B5EF4-FFF2-40B4-BE49-F238E27FC236}">
                <a16:creationId xmlns:a16="http://schemas.microsoft.com/office/drawing/2014/main" id="{26216137-7C8D-60C7-4852-DE1088F0C31C}"/>
              </a:ext>
            </a:extLst>
          </p:cNvPr>
          <p:cNvPicPr>
            <a:picLocks noChangeAspect="1"/>
          </p:cNvPicPr>
          <p:nvPr/>
        </p:nvPicPr>
        <p:blipFill>
          <a:blip r:embed="rId2">
            <a:extLst>
              <a:ext uri="{28A0092B-C50C-407E-A947-70E740481C1C}">
                <a14:useLocalDpi xmlns:a14="http://schemas.microsoft.com/office/drawing/2010/main" val="0"/>
              </a:ext>
            </a:extLst>
          </a:blip>
          <a:srcRect l="2317" r="2317"/>
          <a:stretch/>
        </p:blipFill>
        <p:spPr>
          <a:xfrm>
            <a:off x="3292708" y="2900082"/>
            <a:ext cx="5606583" cy="373845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4" name="CasellaDiTesto 3">
            <a:extLst>
              <a:ext uri="{FF2B5EF4-FFF2-40B4-BE49-F238E27FC236}">
                <a16:creationId xmlns:a16="http://schemas.microsoft.com/office/drawing/2014/main" id="{437DC3C2-632D-6145-F737-9C7648328672}"/>
              </a:ext>
            </a:extLst>
          </p:cNvPr>
          <p:cNvSpPr txBox="1"/>
          <p:nvPr/>
        </p:nvSpPr>
        <p:spPr>
          <a:xfrm>
            <a:off x="1219199" y="1090671"/>
            <a:ext cx="9753600"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INTERPRETABILITA’ DELL’IA</a:t>
            </a:r>
          </a:p>
        </p:txBody>
      </p:sp>
    </p:spTree>
    <p:extLst>
      <p:ext uri="{BB962C8B-B14F-4D97-AF65-F5344CB8AC3E}">
        <p14:creationId xmlns:p14="http://schemas.microsoft.com/office/powerpoint/2010/main" val="1275424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F1E3D-B229-63B3-AAF6-449574E6A9F9}"/>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E764772-C616-9485-E990-2849B8931280}"/>
              </a:ext>
            </a:extLst>
          </p:cNvPr>
          <p:cNvSpPr>
            <a:spLocks noGrp="1"/>
          </p:cNvSpPr>
          <p:nvPr>
            <p:ph idx="1"/>
          </p:nvPr>
        </p:nvSpPr>
        <p:spPr>
          <a:xfrm>
            <a:off x="891706" y="1531967"/>
            <a:ext cx="10592723" cy="4626462"/>
          </a:xfrm>
        </p:spPr>
        <p:txBody>
          <a:bodyPr>
            <a:noAutofit/>
          </a:bodyPr>
          <a:lstStyle/>
          <a:p>
            <a:pPr marL="0" indent="0" algn="l">
              <a:buNone/>
            </a:pPr>
            <a:br>
              <a:rPr lang="it-IT" sz="2000" b="0" i="0" dirty="0">
                <a:solidFill>
                  <a:srgbClr val="121B37"/>
                </a:solidFill>
                <a:effectLst/>
                <a:latin typeface="Montserrat" panose="00000500000000000000" pitchFamily="2" charset="0"/>
              </a:rPr>
            </a:br>
            <a:r>
              <a:rPr lang="it-IT" sz="2000" b="0" i="0" dirty="0">
                <a:solidFill>
                  <a:srgbClr val="121B37"/>
                </a:solidFill>
                <a:effectLst/>
                <a:latin typeface="Montserrat" panose="00000500000000000000" pitchFamily="2" charset="0"/>
              </a:rPr>
              <a:t>L'</a:t>
            </a:r>
            <a:r>
              <a:rPr lang="it-IT" sz="2000" b="1" i="0" dirty="0" err="1">
                <a:solidFill>
                  <a:srgbClr val="121B37"/>
                </a:solidFill>
                <a:effectLst/>
                <a:latin typeface="Montserrat" panose="00000500000000000000" pitchFamily="2" charset="0"/>
              </a:rPr>
              <a:t>Explainable</a:t>
            </a:r>
            <a:r>
              <a:rPr lang="it-IT" sz="2000" b="1" i="0" dirty="0">
                <a:solidFill>
                  <a:srgbClr val="121B37"/>
                </a:solidFill>
                <a:effectLst/>
                <a:latin typeface="Montserrat" panose="00000500000000000000" pitchFamily="2" charset="0"/>
              </a:rPr>
              <a:t> AI (XAI)</a:t>
            </a:r>
            <a:r>
              <a:rPr lang="it-IT" sz="2000" b="0" i="0" dirty="0">
                <a:solidFill>
                  <a:srgbClr val="121B37"/>
                </a:solidFill>
                <a:effectLst/>
                <a:latin typeface="Montserrat" panose="00000500000000000000" pitchFamily="2" charset="0"/>
              </a:rPr>
              <a:t>, in italiano "Interpretabilità", si riferisce allo sviluppo di modelli di IA che possono essere </a:t>
            </a:r>
            <a:r>
              <a:rPr lang="it-IT" sz="2000" b="1" i="0" dirty="0">
                <a:solidFill>
                  <a:srgbClr val="121B37"/>
                </a:solidFill>
                <a:effectLst/>
                <a:latin typeface="Montserrat" panose="00000500000000000000" pitchFamily="2" charset="0"/>
              </a:rPr>
              <a:t>interpretati</a:t>
            </a:r>
            <a:r>
              <a:rPr lang="it-IT" sz="2000" b="0" i="0" dirty="0">
                <a:solidFill>
                  <a:srgbClr val="121B37"/>
                </a:solidFill>
                <a:effectLst/>
                <a:latin typeface="Montserrat" panose="00000500000000000000" pitchFamily="2" charset="0"/>
              </a:rPr>
              <a:t> e</a:t>
            </a:r>
            <a:r>
              <a:rPr lang="it-IT" sz="2000" b="1" i="0" dirty="0">
                <a:solidFill>
                  <a:srgbClr val="121B37"/>
                </a:solidFill>
                <a:effectLst/>
                <a:latin typeface="Montserrat" panose="00000500000000000000" pitchFamily="2" charset="0"/>
              </a:rPr>
              <a:t> compresi dagli esseri umani</a:t>
            </a:r>
            <a:r>
              <a:rPr lang="it-IT" sz="2000" b="0" i="0" dirty="0">
                <a:solidFill>
                  <a:srgbClr val="121B37"/>
                </a:solidFill>
                <a:effectLst/>
                <a:latin typeface="Montserrat" panose="00000500000000000000" pitchFamily="2" charset="0"/>
              </a:rPr>
              <a:t>.</a:t>
            </a:r>
            <a:br>
              <a:rPr lang="it-IT" sz="2000" dirty="0"/>
            </a:br>
            <a:br>
              <a:rPr lang="it-IT" sz="2000" dirty="0"/>
            </a:br>
            <a:br>
              <a:rPr lang="it-IT" sz="2000" dirty="0"/>
            </a:br>
            <a:r>
              <a:rPr lang="it-IT" sz="2000" b="0" i="0" dirty="0">
                <a:solidFill>
                  <a:srgbClr val="121B37"/>
                </a:solidFill>
                <a:effectLst/>
                <a:latin typeface="Montserrat" panose="00000500000000000000" pitchFamily="2" charset="0"/>
              </a:rPr>
              <a:t>La maggior parte dei modelli IA, in particolare quelli basati su deep learning, sono considerati "</a:t>
            </a:r>
            <a:r>
              <a:rPr lang="it-IT" sz="2000" b="1" i="0" dirty="0">
                <a:solidFill>
                  <a:srgbClr val="121B37"/>
                </a:solidFill>
                <a:effectLst/>
                <a:latin typeface="Montserrat" panose="00000500000000000000" pitchFamily="2" charset="0"/>
              </a:rPr>
              <a:t>scatole nere</a:t>
            </a:r>
            <a:r>
              <a:rPr lang="it-IT" sz="2000" b="0" i="0" dirty="0">
                <a:solidFill>
                  <a:srgbClr val="121B37"/>
                </a:solidFill>
                <a:effectLst/>
                <a:latin typeface="Montserrat" panose="00000500000000000000" pitchFamily="2" charset="0"/>
              </a:rPr>
              <a:t>" (black box), cioè difficili da spiegare. XAI mira a rendere i sistemi IA più </a:t>
            </a:r>
            <a:r>
              <a:rPr lang="it-IT" sz="2000" b="1" i="0" dirty="0">
                <a:solidFill>
                  <a:srgbClr val="121B37"/>
                </a:solidFill>
                <a:effectLst/>
                <a:latin typeface="Montserrat" panose="00000500000000000000" pitchFamily="2" charset="0"/>
              </a:rPr>
              <a:t>trasparenti</a:t>
            </a:r>
            <a:r>
              <a:rPr lang="it-IT" sz="2000" b="0" i="0" dirty="0">
                <a:solidFill>
                  <a:srgbClr val="121B37"/>
                </a:solidFill>
                <a:effectLst/>
                <a:latin typeface="Montserrat" panose="00000500000000000000" pitchFamily="2" charset="0"/>
              </a:rPr>
              <a:t>, offrendo spiegazioni chiare su come arrivano a determinate decisioni.</a:t>
            </a: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432F867B-1D98-76AE-A6EE-95BDA5AED8EF}"/>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l'</a:t>
            </a:r>
            <a:r>
              <a:rPr lang="it-IT" sz="2500" b="1" i="0" dirty="0" err="1">
                <a:solidFill>
                  <a:srgbClr val="B700FF"/>
                </a:solidFill>
                <a:effectLst/>
                <a:latin typeface="Montserrat" panose="00000500000000000000" pitchFamily="2" charset="0"/>
              </a:rPr>
              <a:t>Explainable</a:t>
            </a:r>
            <a:r>
              <a:rPr lang="it-IT" sz="2500" b="1" i="0" dirty="0">
                <a:solidFill>
                  <a:srgbClr val="B700FF"/>
                </a:solidFill>
                <a:effectLst/>
                <a:latin typeface="Montserrat" panose="00000500000000000000" pitchFamily="2" charset="0"/>
              </a:rPr>
              <a:t> AI?</a:t>
            </a:r>
          </a:p>
        </p:txBody>
      </p:sp>
      <p:pic>
        <p:nvPicPr>
          <p:cNvPr id="5" name="Immagine 4">
            <a:extLst>
              <a:ext uri="{FF2B5EF4-FFF2-40B4-BE49-F238E27FC236}">
                <a16:creationId xmlns:a16="http://schemas.microsoft.com/office/drawing/2014/main" id="{18E8A68C-6505-38DC-D2CE-80CF11DF4BEC}"/>
              </a:ext>
            </a:extLst>
          </p:cNvPr>
          <p:cNvPicPr>
            <a:picLocks noChangeAspect="1"/>
          </p:cNvPicPr>
          <p:nvPr/>
        </p:nvPicPr>
        <p:blipFill>
          <a:blip r:embed="rId2"/>
          <a:stretch>
            <a:fillRect/>
          </a:stretch>
        </p:blipFill>
        <p:spPr>
          <a:xfrm>
            <a:off x="4445890" y="4235589"/>
            <a:ext cx="3300219" cy="2180888"/>
          </a:xfrm>
          <a:prstGeom prst="rect">
            <a:avLst/>
          </a:prstGeom>
        </p:spPr>
      </p:pic>
    </p:spTree>
    <p:extLst>
      <p:ext uri="{BB962C8B-B14F-4D97-AF65-F5344CB8AC3E}">
        <p14:creationId xmlns:p14="http://schemas.microsoft.com/office/powerpoint/2010/main" val="248651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4A5DB-892F-413E-BCD1-26227ED42098}"/>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12642C-C24D-E523-732A-2E2522267E20}"/>
              </a:ext>
            </a:extLst>
          </p:cNvPr>
          <p:cNvSpPr>
            <a:spLocks noGrp="1"/>
          </p:cNvSpPr>
          <p:nvPr>
            <p:ph idx="1"/>
          </p:nvPr>
        </p:nvSpPr>
        <p:spPr>
          <a:xfrm>
            <a:off x="891706" y="1531967"/>
            <a:ext cx="10592723" cy="2345970"/>
          </a:xfrm>
        </p:spPr>
        <p:txBody>
          <a:bodyPr>
            <a:noAutofit/>
          </a:bodyPr>
          <a:lstStyle/>
          <a:p>
            <a:pPr algn="l">
              <a:buFont typeface="Arial" panose="020B0604020202020204" pitchFamily="34" charset="0"/>
              <a:buChar char="•"/>
            </a:pPr>
            <a:r>
              <a:rPr lang="it-IT" sz="2000" b="1" i="0" dirty="0">
                <a:solidFill>
                  <a:srgbClr val="000000"/>
                </a:solidFill>
                <a:effectLst/>
                <a:latin typeface="Montserrat" panose="00000500000000000000" pitchFamily="2" charset="0"/>
              </a:rPr>
              <a:t>Fiducia e trasparenza</a:t>
            </a:r>
            <a:r>
              <a:rPr lang="it-IT" sz="2000" b="0" i="0" dirty="0">
                <a:solidFill>
                  <a:srgbClr val="000000"/>
                </a:solidFill>
                <a:effectLst/>
                <a:latin typeface="Montserrat" panose="00000500000000000000" pitchFamily="2" charset="0"/>
              </a:rPr>
              <a:t>: Se le persone comprendono come un'IA prende decisioni, è più probabile che si fidino del sistema. Questo è cruciale in settori come la sanità o la finanza.</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Conformità normativa</a:t>
            </a:r>
            <a:r>
              <a:rPr lang="it-IT" sz="2000" b="0" i="0" dirty="0">
                <a:solidFill>
                  <a:srgbClr val="000000"/>
                </a:solidFill>
                <a:effectLst/>
                <a:latin typeface="Montserrat" panose="00000500000000000000" pitchFamily="2" charset="0"/>
              </a:rPr>
              <a:t>: Regolamentazioni come l'AI Act dell'UE richiedono che i sistemi IA ad alto rischio siano spiegabili, in modo che le decisioni possano essere riviste e giustificate.</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marL="0" indent="0" algn="l">
              <a:buNone/>
            </a:pPr>
            <a:br>
              <a:rPr lang="it-IT" sz="2000" dirty="0">
                <a:solidFill>
                  <a:srgbClr val="000000"/>
                </a:solidFill>
                <a:latin typeface="Montserrat" panose="00000500000000000000" pitchFamily="2" charset="0"/>
              </a:rPr>
            </a:b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p:txBody>
      </p:sp>
      <p:sp>
        <p:nvSpPr>
          <p:cNvPr id="4" name="Titolo 1">
            <a:extLst>
              <a:ext uri="{FF2B5EF4-FFF2-40B4-BE49-F238E27FC236}">
                <a16:creationId xmlns:a16="http://schemas.microsoft.com/office/drawing/2014/main" id="{0D7CF857-C143-8C9B-4EA5-D4850ED2FCF8}"/>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Perché l'interpretabilità è importante?</a:t>
            </a:r>
          </a:p>
        </p:txBody>
      </p:sp>
      <p:pic>
        <p:nvPicPr>
          <p:cNvPr id="6" name="Immagine 5">
            <a:extLst>
              <a:ext uri="{FF2B5EF4-FFF2-40B4-BE49-F238E27FC236}">
                <a16:creationId xmlns:a16="http://schemas.microsoft.com/office/drawing/2014/main" id="{CCF02D85-BCE8-69A2-1EE1-CDDC35E1FED1}"/>
              </a:ext>
            </a:extLst>
          </p:cNvPr>
          <p:cNvPicPr>
            <a:picLocks noChangeAspect="1"/>
          </p:cNvPicPr>
          <p:nvPr/>
        </p:nvPicPr>
        <p:blipFill>
          <a:blip r:embed="rId2"/>
          <a:stretch>
            <a:fillRect/>
          </a:stretch>
        </p:blipFill>
        <p:spPr>
          <a:xfrm>
            <a:off x="7070788" y="3877937"/>
            <a:ext cx="5011471" cy="2753629"/>
          </a:xfrm>
          <a:prstGeom prst="rect">
            <a:avLst/>
          </a:prstGeom>
        </p:spPr>
      </p:pic>
      <p:sp>
        <p:nvSpPr>
          <p:cNvPr id="8" name="CasellaDiTesto 7">
            <a:extLst>
              <a:ext uri="{FF2B5EF4-FFF2-40B4-BE49-F238E27FC236}">
                <a16:creationId xmlns:a16="http://schemas.microsoft.com/office/drawing/2014/main" id="{9FA096DD-9866-2907-7F9C-A5313C986B54}"/>
              </a:ext>
            </a:extLst>
          </p:cNvPr>
          <p:cNvSpPr txBox="1"/>
          <p:nvPr/>
        </p:nvSpPr>
        <p:spPr>
          <a:xfrm>
            <a:off x="891706" y="4263256"/>
            <a:ext cx="6097836" cy="1323439"/>
          </a:xfrm>
          <a:prstGeom prst="rect">
            <a:avLst/>
          </a:prstGeom>
          <a:noFill/>
        </p:spPr>
        <p:txBody>
          <a:bodyPr wrap="square">
            <a:spAutoFit/>
          </a:bodyPr>
          <a:lstStyle/>
          <a:p>
            <a:pPr marL="285750" indent="-285750" algn="l">
              <a:buFont typeface="Arial" panose="020B0604020202020204" pitchFamily="34" charset="0"/>
              <a:buChar char="•"/>
            </a:pPr>
            <a:r>
              <a:rPr lang="it-IT" sz="2000" b="1" i="0" dirty="0">
                <a:solidFill>
                  <a:srgbClr val="000000"/>
                </a:solidFill>
                <a:effectLst/>
                <a:latin typeface="Montserrat" panose="00000500000000000000" pitchFamily="2" charset="0"/>
              </a:rPr>
              <a:t>Etica e responsabilità</a:t>
            </a:r>
            <a:r>
              <a:rPr lang="it-IT" sz="2000" b="0" i="0" dirty="0">
                <a:solidFill>
                  <a:srgbClr val="000000"/>
                </a:solidFill>
                <a:effectLst/>
                <a:latin typeface="Montserrat" panose="00000500000000000000" pitchFamily="2" charset="0"/>
              </a:rPr>
              <a:t>: L'interpretabilità aiuta a prevenire decisioni discriminatorie o ingiuste, garantendo che i modelli IA siano equi e trasparenti.</a:t>
            </a:r>
          </a:p>
        </p:txBody>
      </p:sp>
    </p:spTree>
    <p:extLst>
      <p:ext uri="{BB962C8B-B14F-4D97-AF65-F5344CB8AC3E}">
        <p14:creationId xmlns:p14="http://schemas.microsoft.com/office/powerpoint/2010/main" val="3237549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3AC01-1549-7F50-75FB-6A2E7B794133}"/>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7CEB3DF-679C-380A-89D2-C947A29542C8}"/>
              </a:ext>
            </a:extLst>
          </p:cNvPr>
          <p:cNvSpPr>
            <a:spLocks noGrp="1"/>
          </p:cNvSpPr>
          <p:nvPr>
            <p:ph idx="1"/>
          </p:nvPr>
        </p:nvSpPr>
        <p:spPr>
          <a:xfrm>
            <a:off x="891706" y="1311630"/>
            <a:ext cx="10592723" cy="4802732"/>
          </a:xfrm>
        </p:spPr>
        <p:txBody>
          <a:bodyPr>
            <a:noAutofit/>
          </a:bodyPr>
          <a:lstStyle/>
          <a:p>
            <a:pPr marL="0" indent="0" algn="l">
              <a:buNone/>
            </a:pPr>
            <a:r>
              <a:rPr lang="it-IT" sz="2000" b="1" i="0" dirty="0">
                <a:solidFill>
                  <a:srgbClr val="EFB90E"/>
                </a:solidFill>
                <a:effectLst/>
                <a:latin typeface="Montserrat" panose="00000500000000000000" pitchFamily="2" charset="0"/>
              </a:rPr>
              <a:t>Modelli interpretabili per natura</a:t>
            </a:r>
          </a:p>
          <a:p>
            <a:pPr marL="0" indent="0" algn="l">
              <a:buNone/>
            </a:pPr>
            <a:r>
              <a:rPr lang="it-IT" sz="2000" b="0" i="0" dirty="0">
                <a:effectLst/>
                <a:latin typeface="Montserrat" panose="00000500000000000000" pitchFamily="2" charset="0"/>
              </a:rPr>
              <a:t>Alcuni modelli, come le </a:t>
            </a:r>
            <a:r>
              <a:rPr lang="it-IT" sz="2000" b="1" i="0" dirty="0">
                <a:effectLst/>
                <a:latin typeface="Montserrat" panose="00000500000000000000" pitchFamily="2" charset="0"/>
              </a:rPr>
              <a:t>regressioni lineari </a:t>
            </a:r>
            <a:r>
              <a:rPr lang="it-IT" sz="2000" b="0" i="0" dirty="0">
                <a:effectLst/>
                <a:latin typeface="Montserrat" panose="00000500000000000000" pitchFamily="2" charset="0"/>
              </a:rPr>
              <a:t>e gli </a:t>
            </a:r>
            <a:r>
              <a:rPr lang="it-IT" sz="2000" b="1" i="0" dirty="0">
                <a:effectLst/>
                <a:latin typeface="Montserrat" panose="00000500000000000000" pitchFamily="2" charset="0"/>
              </a:rPr>
              <a:t>alberi decisionali</a:t>
            </a:r>
            <a:r>
              <a:rPr lang="it-IT" sz="2000" b="0" i="0" dirty="0">
                <a:effectLst/>
                <a:latin typeface="Montserrat" panose="00000500000000000000" pitchFamily="2" charset="0"/>
              </a:rPr>
              <a:t>, sono intrinsecamente più facili da spiegare rispetto ai modelli complessi come le reti neurali profonde (Deep Learning).</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marL="0" indent="0" algn="l">
              <a:buNone/>
            </a:pPr>
            <a:r>
              <a:rPr lang="it-IT" sz="2000" b="1" i="0" dirty="0">
                <a:solidFill>
                  <a:srgbClr val="EFB90E"/>
                </a:solidFill>
                <a:effectLst/>
                <a:latin typeface="Montserrat" panose="00000500000000000000" pitchFamily="2" charset="0"/>
              </a:rPr>
              <a:t>Tecniche di interpretabilità post-hoc</a:t>
            </a:r>
          </a:p>
          <a:p>
            <a:pPr marL="0" indent="0" algn="l">
              <a:buNone/>
            </a:pPr>
            <a:r>
              <a:rPr lang="it-IT" sz="2000" b="0" i="0" dirty="0">
                <a:effectLst/>
                <a:latin typeface="Montserrat" panose="00000500000000000000" pitchFamily="2" charset="0"/>
              </a:rPr>
              <a:t>Per modelli complessi come il deep learning, esistono tecniche che spiegano le decisioni dopo che sono state prese. Alcuni esempi includono:</a:t>
            </a:r>
          </a:p>
          <a:p>
            <a:r>
              <a:rPr lang="it-IT" sz="2000" b="1" i="0" dirty="0">
                <a:solidFill>
                  <a:srgbClr val="000000"/>
                </a:solidFill>
                <a:effectLst/>
                <a:latin typeface="Montserrat" panose="00000500000000000000" pitchFamily="2" charset="0"/>
              </a:rPr>
              <a:t> LIME (Local </a:t>
            </a:r>
            <a:r>
              <a:rPr lang="it-IT" sz="2000" b="1" i="0" dirty="0" err="1">
                <a:solidFill>
                  <a:srgbClr val="000000"/>
                </a:solidFill>
                <a:effectLst/>
                <a:latin typeface="Montserrat" panose="00000500000000000000" pitchFamily="2" charset="0"/>
              </a:rPr>
              <a:t>Interpretable</a:t>
            </a:r>
            <a:r>
              <a:rPr lang="it-IT" sz="2000" b="1" i="0" dirty="0">
                <a:solidFill>
                  <a:srgbClr val="000000"/>
                </a:solidFill>
                <a:effectLst/>
                <a:latin typeface="Montserrat" panose="00000500000000000000" pitchFamily="2" charset="0"/>
              </a:rPr>
              <a:t> Model-</a:t>
            </a:r>
            <a:r>
              <a:rPr lang="it-IT" sz="2000" b="1" i="0" dirty="0" err="1">
                <a:solidFill>
                  <a:srgbClr val="000000"/>
                </a:solidFill>
                <a:effectLst/>
                <a:latin typeface="Montserrat" panose="00000500000000000000" pitchFamily="2" charset="0"/>
              </a:rPr>
              <a:t>agnostic</a:t>
            </a:r>
            <a:r>
              <a:rPr lang="it-IT" sz="2000" b="1" i="0" dirty="0">
                <a:solidFill>
                  <a:srgbClr val="000000"/>
                </a:solidFill>
                <a:effectLst/>
                <a:latin typeface="Montserrat" panose="00000500000000000000" pitchFamily="2" charset="0"/>
              </a:rPr>
              <a:t> </a:t>
            </a:r>
            <a:r>
              <a:rPr lang="it-IT" sz="2000" b="1" i="0" dirty="0" err="1">
                <a:solidFill>
                  <a:srgbClr val="000000"/>
                </a:solidFill>
                <a:effectLst/>
                <a:latin typeface="Montserrat" panose="00000500000000000000" pitchFamily="2" charset="0"/>
              </a:rPr>
              <a:t>Explanations</a:t>
            </a:r>
            <a:r>
              <a:rPr lang="it-IT" sz="2000" b="1" i="0" dirty="0">
                <a:solidFill>
                  <a:srgbClr val="000000"/>
                </a:solidFill>
                <a:effectLst/>
                <a:latin typeface="Montserrat" panose="00000500000000000000" pitchFamily="2" charset="0"/>
              </a:rPr>
              <a:t>)</a:t>
            </a:r>
            <a:r>
              <a:rPr lang="it-IT" sz="2000" b="0" i="0" dirty="0">
                <a:solidFill>
                  <a:srgbClr val="000000"/>
                </a:solidFill>
                <a:effectLst/>
                <a:latin typeface="Montserrat" panose="00000500000000000000" pitchFamily="2" charset="0"/>
              </a:rPr>
              <a:t>: Crea modelli  locali interpretabili per spiegare il comportamento di modelli complessi.</a:t>
            </a:r>
          </a:p>
        </p:txBody>
      </p:sp>
      <p:sp>
        <p:nvSpPr>
          <p:cNvPr id="4" name="Titolo 1">
            <a:extLst>
              <a:ext uri="{FF2B5EF4-FFF2-40B4-BE49-F238E27FC236}">
                <a16:creationId xmlns:a16="http://schemas.microsoft.com/office/drawing/2014/main" id="{B460A85B-0323-E140-1C50-CF06191003F3}"/>
              </a:ext>
            </a:extLst>
          </p:cNvPr>
          <p:cNvSpPr txBox="1">
            <a:spLocks/>
          </p:cNvSpPr>
          <p:nvPr/>
        </p:nvSpPr>
        <p:spPr>
          <a:xfrm>
            <a:off x="891706" y="422734"/>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Metodi per rendere l'IA interpretabile</a:t>
            </a:r>
          </a:p>
        </p:txBody>
      </p:sp>
      <p:pic>
        <p:nvPicPr>
          <p:cNvPr id="5" name="Immagine 4">
            <a:extLst>
              <a:ext uri="{FF2B5EF4-FFF2-40B4-BE49-F238E27FC236}">
                <a16:creationId xmlns:a16="http://schemas.microsoft.com/office/drawing/2014/main" id="{9A9CB0DF-19F2-7E38-4854-6F737E92F724}"/>
              </a:ext>
            </a:extLst>
          </p:cNvPr>
          <p:cNvPicPr>
            <a:picLocks noChangeAspect="1"/>
          </p:cNvPicPr>
          <p:nvPr/>
        </p:nvPicPr>
        <p:blipFill>
          <a:blip r:embed="rId2"/>
          <a:stretch>
            <a:fillRect/>
          </a:stretch>
        </p:blipFill>
        <p:spPr>
          <a:xfrm>
            <a:off x="9336776" y="5326033"/>
            <a:ext cx="2710853" cy="1374357"/>
          </a:xfrm>
          <a:prstGeom prst="rect">
            <a:avLst/>
          </a:prstGeom>
        </p:spPr>
      </p:pic>
      <p:sp>
        <p:nvSpPr>
          <p:cNvPr id="7" name="CasellaDiTesto 6">
            <a:extLst>
              <a:ext uri="{FF2B5EF4-FFF2-40B4-BE49-F238E27FC236}">
                <a16:creationId xmlns:a16="http://schemas.microsoft.com/office/drawing/2014/main" id="{C605AC3B-65A6-5BE2-63D9-79B7C8902148}"/>
              </a:ext>
            </a:extLst>
          </p:cNvPr>
          <p:cNvSpPr txBox="1"/>
          <p:nvPr/>
        </p:nvSpPr>
        <p:spPr>
          <a:xfrm>
            <a:off x="891706" y="4827826"/>
            <a:ext cx="8560766" cy="1015663"/>
          </a:xfrm>
          <a:prstGeom prst="rect">
            <a:avLst/>
          </a:prstGeom>
          <a:noFill/>
        </p:spPr>
        <p:txBody>
          <a:bodyPr wrap="square">
            <a:spAutoFit/>
          </a:bodyPr>
          <a:lstStyle/>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SHAP (</a:t>
            </a:r>
            <a:r>
              <a:rPr lang="it-IT" sz="2000" b="1" i="0" dirty="0" err="1">
                <a:solidFill>
                  <a:srgbClr val="000000"/>
                </a:solidFill>
                <a:effectLst/>
                <a:latin typeface="Montserrat" panose="00000500000000000000" pitchFamily="2" charset="0"/>
              </a:rPr>
              <a:t>SHapley</a:t>
            </a:r>
            <a:r>
              <a:rPr lang="it-IT" sz="2000" b="1" i="0" dirty="0">
                <a:solidFill>
                  <a:srgbClr val="000000"/>
                </a:solidFill>
                <a:effectLst/>
                <a:latin typeface="Montserrat" panose="00000500000000000000" pitchFamily="2" charset="0"/>
              </a:rPr>
              <a:t> Additive </a:t>
            </a:r>
            <a:r>
              <a:rPr lang="it-IT" sz="2000" b="1" i="0" dirty="0" err="1">
                <a:solidFill>
                  <a:srgbClr val="000000"/>
                </a:solidFill>
                <a:effectLst/>
                <a:latin typeface="Montserrat" panose="00000500000000000000" pitchFamily="2" charset="0"/>
              </a:rPr>
              <a:t>exPlanations</a:t>
            </a:r>
            <a:r>
              <a:rPr lang="it-IT" sz="2000" b="1" i="0" dirty="0">
                <a:solidFill>
                  <a:srgbClr val="000000"/>
                </a:solidFill>
                <a:effectLst/>
                <a:latin typeface="Montserrat" panose="00000500000000000000" pitchFamily="2" charset="0"/>
              </a:rPr>
              <a:t>)</a:t>
            </a:r>
            <a:r>
              <a:rPr lang="it-IT" sz="2000" b="0" i="0" dirty="0">
                <a:solidFill>
                  <a:srgbClr val="000000"/>
                </a:solidFill>
                <a:effectLst/>
                <a:latin typeface="Montserrat" panose="00000500000000000000" pitchFamily="2" charset="0"/>
              </a:rPr>
              <a:t>: Misura l'importanza di ogni feature nel modello per spiegare come ha influenzato il risultato.</a:t>
            </a:r>
          </a:p>
        </p:txBody>
      </p:sp>
    </p:spTree>
    <p:extLst>
      <p:ext uri="{BB962C8B-B14F-4D97-AF65-F5344CB8AC3E}">
        <p14:creationId xmlns:p14="http://schemas.microsoft.com/office/powerpoint/2010/main" val="960001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7C90-B3CA-F7CE-F47A-4B696352D422}"/>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C0E76CC-F224-F114-88D6-8F3E48A4EEC5}"/>
              </a:ext>
            </a:extLst>
          </p:cNvPr>
          <p:cNvSpPr>
            <a:spLocks noGrp="1"/>
          </p:cNvSpPr>
          <p:nvPr>
            <p:ph idx="1"/>
          </p:nvPr>
        </p:nvSpPr>
        <p:spPr>
          <a:xfrm>
            <a:off x="891706" y="2055268"/>
            <a:ext cx="10592723" cy="4802732"/>
          </a:xfrm>
        </p:spPr>
        <p:txBody>
          <a:bodyPr>
            <a:noAutofit/>
          </a:bodyPr>
          <a:lstStyle/>
          <a:p>
            <a:pPr algn="l">
              <a:buFont typeface="Arial" panose="020B0604020202020204" pitchFamily="34" charset="0"/>
              <a:buChar char="•"/>
            </a:pPr>
            <a:r>
              <a:rPr lang="it-IT" sz="2000" b="1" i="0" dirty="0">
                <a:solidFill>
                  <a:srgbClr val="000000"/>
                </a:solidFill>
                <a:effectLst/>
                <a:latin typeface="Montserrat" panose="00000500000000000000" pitchFamily="2" charset="0"/>
              </a:rPr>
              <a:t>Compromesso tra precisione e interpretabilità</a:t>
            </a:r>
            <a:r>
              <a:rPr lang="it-IT" sz="2000" b="0" i="0" dirty="0">
                <a:solidFill>
                  <a:srgbClr val="000000"/>
                </a:solidFill>
                <a:effectLst/>
                <a:latin typeface="Montserrat" panose="00000500000000000000" pitchFamily="2" charset="0"/>
              </a:rPr>
              <a:t>: I modelli più complessi spesso forniscono prestazioni migliori, ma sono più difficili da spiegare.</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err="1">
                <a:solidFill>
                  <a:srgbClr val="000000"/>
                </a:solidFill>
                <a:effectLst/>
                <a:latin typeface="Montserrat" panose="00000500000000000000" pitchFamily="2" charset="0"/>
              </a:rPr>
              <a:t>Bias</a:t>
            </a:r>
            <a:r>
              <a:rPr lang="it-IT" sz="2000" b="1" i="0" dirty="0">
                <a:solidFill>
                  <a:srgbClr val="000000"/>
                </a:solidFill>
                <a:effectLst/>
                <a:latin typeface="Montserrat" panose="00000500000000000000" pitchFamily="2" charset="0"/>
              </a:rPr>
              <a:t> e interpretazioni errate</a:t>
            </a:r>
            <a:r>
              <a:rPr lang="it-IT" sz="2000" b="0" i="0" dirty="0">
                <a:solidFill>
                  <a:srgbClr val="000000"/>
                </a:solidFill>
                <a:effectLst/>
                <a:latin typeface="Montserrat" panose="00000500000000000000" pitchFamily="2" charset="0"/>
              </a:rPr>
              <a:t>: Anche con XAI, c'è il rischio di fornire spiegazioni che non catturano accuratamente il comportamento del modello.</a:t>
            </a:r>
            <a:br>
              <a:rPr lang="it-IT" sz="2000" b="0" i="0" dirty="0">
                <a:solidFill>
                  <a:srgbClr val="000000"/>
                </a:solidFill>
                <a:effectLst/>
                <a:latin typeface="Montserrat" panose="00000500000000000000" pitchFamily="2" charset="0"/>
              </a:rPr>
            </a:b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Costi e complessità</a:t>
            </a:r>
            <a:r>
              <a:rPr lang="it-IT" sz="2000" b="0" i="0" dirty="0">
                <a:solidFill>
                  <a:srgbClr val="000000"/>
                </a:solidFill>
                <a:effectLst/>
                <a:latin typeface="Montserrat" panose="00000500000000000000" pitchFamily="2" charset="0"/>
              </a:rPr>
              <a:t>: Implementare XAI può essere costoso e richiedere competenze tecniche avanzate.</a:t>
            </a:r>
          </a:p>
        </p:txBody>
      </p:sp>
      <p:sp>
        <p:nvSpPr>
          <p:cNvPr id="4" name="Titolo 1">
            <a:extLst>
              <a:ext uri="{FF2B5EF4-FFF2-40B4-BE49-F238E27FC236}">
                <a16:creationId xmlns:a16="http://schemas.microsoft.com/office/drawing/2014/main" id="{D1AAFC5D-F02D-4626-675A-D735731EB4EC}"/>
              </a:ext>
            </a:extLst>
          </p:cNvPr>
          <p:cNvSpPr txBox="1">
            <a:spLocks/>
          </p:cNvSpPr>
          <p:nvPr/>
        </p:nvSpPr>
        <p:spPr>
          <a:xfrm>
            <a:off x="891706" y="411717"/>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Sfide nell'implementazione dell'XAI</a:t>
            </a:r>
          </a:p>
        </p:txBody>
      </p:sp>
    </p:spTree>
    <p:extLst>
      <p:ext uri="{BB962C8B-B14F-4D97-AF65-F5344CB8AC3E}">
        <p14:creationId xmlns:p14="http://schemas.microsoft.com/office/powerpoint/2010/main" val="219030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43FD0-5E04-C930-7A71-8E491BC2D978}"/>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13C022A-358F-BC8A-2EE6-C0B06580DA2A}"/>
              </a:ext>
            </a:extLst>
          </p:cNvPr>
          <p:cNvSpPr>
            <a:spLocks noGrp="1"/>
          </p:cNvSpPr>
          <p:nvPr>
            <p:ph idx="1"/>
          </p:nvPr>
        </p:nvSpPr>
        <p:spPr>
          <a:xfrm>
            <a:off x="891707" y="2255283"/>
            <a:ext cx="10515600" cy="4057382"/>
          </a:xfrm>
        </p:spPr>
        <p:txBody>
          <a:bodyPr>
            <a:normAutofit/>
          </a:bodyPr>
          <a:lstStyle/>
          <a:p>
            <a:pPr marL="0" indent="0" algn="l">
              <a:buNone/>
            </a:pPr>
            <a:r>
              <a:rPr lang="it-IT" sz="2000" b="0" i="0" dirty="0">
                <a:solidFill>
                  <a:srgbClr val="121B37"/>
                </a:solidFill>
                <a:effectLst/>
                <a:latin typeface="Montserrat" panose="00000500000000000000" pitchFamily="2" charset="0"/>
              </a:rPr>
              <a:t>Con l'avanzamento dell'Intelligenza Artificiale (IA) e la sua crescente integrazione nelle decisioni quotidiane, è diventato fondamentale affrontare le </a:t>
            </a:r>
            <a:r>
              <a:rPr lang="it-IT" sz="2000" b="1" i="0" dirty="0">
                <a:solidFill>
                  <a:srgbClr val="121B37"/>
                </a:solidFill>
                <a:effectLst/>
                <a:latin typeface="Montserrat" panose="00000500000000000000" pitchFamily="2" charset="0"/>
              </a:rPr>
              <a:t>questioni etiche</a:t>
            </a:r>
            <a:r>
              <a:rPr lang="it-IT" sz="2000" b="0" i="0" dirty="0">
                <a:solidFill>
                  <a:srgbClr val="121B37"/>
                </a:solidFill>
                <a:effectLst/>
                <a:latin typeface="Montserrat" panose="00000500000000000000" pitchFamily="2" charset="0"/>
              </a:rPr>
              <a:t> e i </a:t>
            </a:r>
            <a:r>
              <a:rPr lang="it-IT" sz="2000" b="1" i="0" dirty="0" err="1">
                <a:solidFill>
                  <a:srgbClr val="121B37"/>
                </a:solidFill>
                <a:effectLst/>
                <a:latin typeface="Montserrat" panose="00000500000000000000" pitchFamily="2" charset="0"/>
              </a:rPr>
              <a:t>bias</a:t>
            </a:r>
            <a:r>
              <a:rPr lang="it-IT" sz="2000" b="0" i="0" dirty="0">
                <a:solidFill>
                  <a:srgbClr val="121B37"/>
                </a:solidFill>
                <a:effectLst/>
                <a:latin typeface="Montserrat" panose="00000500000000000000" pitchFamily="2" charset="0"/>
              </a:rPr>
              <a:t> che possono influenzare gli algoritmi. Questo tema è cruciale non solo per </a:t>
            </a:r>
            <a:r>
              <a:rPr lang="it-IT" sz="2000" b="1" i="0" dirty="0">
                <a:solidFill>
                  <a:srgbClr val="121B37"/>
                </a:solidFill>
                <a:effectLst/>
                <a:latin typeface="Montserrat" panose="00000500000000000000" pitchFamily="2" charset="0"/>
              </a:rPr>
              <a:t>garantire l'equità</a:t>
            </a:r>
            <a:r>
              <a:rPr lang="it-IT" sz="2000" b="0" i="0" dirty="0">
                <a:solidFill>
                  <a:srgbClr val="121B37"/>
                </a:solidFill>
                <a:effectLst/>
                <a:latin typeface="Montserrat" panose="00000500000000000000" pitchFamily="2" charset="0"/>
              </a:rPr>
              <a:t> e l'</a:t>
            </a:r>
            <a:r>
              <a:rPr lang="it-IT" sz="2000" b="1" i="0" dirty="0">
                <a:solidFill>
                  <a:srgbClr val="121B37"/>
                </a:solidFill>
                <a:effectLst/>
                <a:latin typeface="Montserrat" panose="00000500000000000000" pitchFamily="2" charset="0"/>
              </a:rPr>
              <a:t>integrità delle tecnologie</a:t>
            </a:r>
            <a:r>
              <a:rPr lang="it-IT" sz="2000" b="0" i="0" dirty="0">
                <a:solidFill>
                  <a:srgbClr val="121B37"/>
                </a:solidFill>
                <a:effectLst/>
                <a:latin typeface="Montserrat" panose="00000500000000000000" pitchFamily="2" charset="0"/>
              </a:rPr>
              <a:t>, ma anche per </a:t>
            </a:r>
            <a:r>
              <a:rPr lang="it-IT" sz="2000" b="1" i="0" dirty="0">
                <a:solidFill>
                  <a:srgbClr val="121B37"/>
                </a:solidFill>
                <a:effectLst/>
                <a:latin typeface="Montserrat" panose="00000500000000000000" pitchFamily="2" charset="0"/>
              </a:rPr>
              <a:t>promuovere la fiducia</a:t>
            </a:r>
            <a:r>
              <a:rPr lang="it-IT" sz="2000" b="0" i="0" dirty="0">
                <a:solidFill>
                  <a:srgbClr val="121B37"/>
                </a:solidFill>
                <a:effectLst/>
                <a:latin typeface="Montserrat" panose="00000500000000000000" pitchFamily="2" charset="0"/>
              </a:rPr>
              <a:t> del pubblico nell'IA.</a:t>
            </a:r>
            <a:endParaRPr lang="it-IT" sz="2000" b="0" i="0" dirty="0">
              <a:effectLst/>
              <a:latin typeface="Montserrat" panose="00000500000000000000" pitchFamily="2" charset="0"/>
            </a:endParaRPr>
          </a:p>
        </p:txBody>
      </p:sp>
      <p:sp>
        <p:nvSpPr>
          <p:cNvPr id="4" name="Titolo 1">
            <a:extLst>
              <a:ext uri="{FF2B5EF4-FFF2-40B4-BE49-F238E27FC236}">
                <a16:creationId xmlns:a16="http://schemas.microsoft.com/office/drawing/2014/main" id="{7163CD10-10B2-2B73-598A-FDEF7B6155DF}"/>
              </a:ext>
            </a:extLst>
          </p:cNvPr>
          <p:cNvSpPr txBox="1">
            <a:spLocks/>
          </p:cNvSpPr>
          <p:nvPr/>
        </p:nvSpPr>
        <p:spPr>
          <a:xfrm>
            <a:off x="891707" y="424148"/>
            <a:ext cx="10408586"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Etica e </a:t>
            </a:r>
            <a:r>
              <a:rPr lang="it-IT" sz="2500" b="1" i="0" dirty="0" err="1">
                <a:solidFill>
                  <a:srgbClr val="B700FF"/>
                </a:solidFill>
                <a:effectLst/>
                <a:latin typeface="Montserrat" panose="00000500000000000000" pitchFamily="2" charset="0"/>
              </a:rPr>
              <a:t>bias</a:t>
            </a:r>
            <a:r>
              <a:rPr lang="it-IT" sz="2500" b="1" i="0" dirty="0">
                <a:solidFill>
                  <a:srgbClr val="B700FF"/>
                </a:solidFill>
                <a:effectLst/>
                <a:latin typeface="Montserrat" panose="00000500000000000000" pitchFamily="2" charset="0"/>
              </a:rPr>
              <a:t> negli algoritmi di IA</a:t>
            </a:r>
          </a:p>
        </p:txBody>
      </p:sp>
      <p:pic>
        <p:nvPicPr>
          <p:cNvPr id="5" name="Immagine 4">
            <a:extLst>
              <a:ext uri="{FF2B5EF4-FFF2-40B4-BE49-F238E27FC236}">
                <a16:creationId xmlns:a16="http://schemas.microsoft.com/office/drawing/2014/main" id="{CF124FAF-89DB-F0C1-4E14-4A9230EA72B9}"/>
              </a:ext>
            </a:extLst>
          </p:cNvPr>
          <p:cNvPicPr>
            <a:picLocks noChangeAspect="1"/>
          </p:cNvPicPr>
          <p:nvPr/>
        </p:nvPicPr>
        <p:blipFill>
          <a:blip r:embed="rId2"/>
          <a:stretch>
            <a:fillRect/>
          </a:stretch>
        </p:blipFill>
        <p:spPr>
          <a:xfrm>
            <a:off x="4441404" y="4283974"/>
            <a:ext cx="3309192" cy="1926246"/>
          </a:xfrm>
          <a:prstGeom prst="rect">
            <a:avLst/>
          </a:prstGeom>
        </p:spPr>
      </p:pic>
    </p:spTree>
    <p:extLst>
      <p:ext uri="{BB962C8B-B14F-4D97-AF65-F5344CB8AC3E}">
        <p14:creationId xmlns:p14="http://schemas.microsoft.com/office/powerpoint/2010/main" val="213746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F0C5CB-C47E-6A6B-06DC-364ACAA7FE12}"/>
            </a:ext>
          </a:extLst>
        </p:cNvPr>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tx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9"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10634"/>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1"/>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1"/>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F2145B4-051C-2605-F05D-62751D8C6C2C}"/>
              </a:ext>
            </a:extLst>
          </p:cNvPr>
          <p:cNvSpPr>
            <a:spLocks noGrp="1"/>
          </p:cNvSpPr>
          <p:nvPr>
            <p:ph type="ctrTitle"/>
          </p:nvPr>
        </p:nvSpPr>
        <p:spPr>
          <a:xfrm>
            <a:off x="2414703" y="1479558"/>
            <a:ext cx="5786232" cy="1528267"/>
          </a:xfrm>
        </p:spPr>
        <p:txBody>
          <a:bodyPr vert="horz" lIns="91440" tIns="45720" rIns="91440" bIns="45720" rtlCol="0" anchor="b">
            <a:noAutofit/>
          </a:bodyPr>
          <a:lstStyle/>
          <a:p>
            <a:r>
              <a:rPr lang="it-IT" sz="4000" spc="300" dirty="0">
                <a:solidFill>
                  <a:srgbClr val="002060"/>
                </a:solidFill>
                <a:latin typeface="Montserrat" panose="00000500000000000000" pitchFamily="2" charset="0"/>
              </a:rPr>
              <a:t>GRAZIE PER L’ATTENZIONE</a:t>
            </a:r>
          </a:p>
        </p:txBody>
      </p:sp>
      <p:sp>
        <p:nvSpPr>
          <p:cNvPr id="3" name="Sottotitolo 2">
            <a:extLst>
              <a:ext uri="{FF2B5EF4-FFF2-40B4-BE49-F238E27FC236}">
                <a16:creationId xmlns:a16="http://schemas.microsoft.com/office/drawing/2014/main" id="{C6611129-9C3E-72FE-FDAF-BF375F808E9D}"/>
              </a:ext>
            </a:extLst>
          </p:cNvPr>
          <p:cNvSpPr>
            <a:spLocks noGrp="1"/>
          </p:cNvSpPr>
          <p:nvPr>
            <p:ph type="subTitle" idx="1"/>
          </p:nvPr>
        </p:nvSpPr>
        <p:spPr>
          <a:xfrm>
            <a:off x="2572915" y="4212660"/>
            <a:ext cx="5786232" cy="1334906"/>
          </a:xfrm>
        </p:spPr>
        <p:txBody>
          <a:bodyPr vert="horz" lIns="91440" tIns="45720" rIns="91440" bIns="45720" rtlCol="0">
            <a:normAutofit/>
          </a:bodyPr>
          <a:lstStyle/>
          <a:p>
            <a:r>
              <a:rPr lang="it-IT" sz="4400" dirty="0">
                <a:solidFill>
                  <a:schemeClr val="accent6"/>
                </a:solidFill>
                <a:latin typeface="Montserrat" panose="00000500000000000000" pitchFamily="2" charset="0"/>
              </a:rPr>
              <a:t>FINE </a:t>
            </a:r>
            <a:r>
              <a:rPr lang="it-IT" sz="4400" dirty="0">
                <a:solidFill>
                  <a:schemeClr val="accent6"/>
                </a:solidFill>
                <a:latin typeface="Montserrat" panose="00000500000000000000" pitchFamily="2" charset="0"/>
                <a:sym typeface="Wingdings" panose="05000000000000000000" pitchFamily="2" charset="2"/>
              </a:rPr>
              <a:t></a:t>
            </a:r>
            <a:endParaRPr lang="it-IT" sz="4400" dirty="0">
              <a:solidFill>
                <a:schemeClr val="accent6"/>
              </a:solidFill>
              <a:latin typeface="Montserrat" panose="00000500000000000000" pitchFamily="2" charset="0"/>
            </a:endParaRPr>
          </a:p>
        </p:txBody>
      </p:sp>
      <p:sp>
        <p:nvSpPr>
          <p:cNvPr id="1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8"/>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69460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327E-56D2-965F-A5A8-2C08C9A7EC98}"/>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5E4EDFC-DD8F-39C5-2485-7783C51788F9}"/>
              </a:ext>
            </a:extLst>
          </p:cNvPr>
          <p:cNvSpPr>
            <a:spLocks noGrp="1"/>
          </p:cNvSpPr>
          <p:nvPr>
            <p:ph idx="1"/>
          </p:nvPr>
        </p:nvSpPr>
        <p:spPr>
          <a:xfrm>
            <a:off x="891707" y="1572237"/>
            <a:ext cx="10515600" cy="5179291"/>
          </a:xfrm>
        </p:spPr>
        <p:txBody>
          <a:bodyPr>
            <a:noAutofit/>
          </a:bodyPr>
          <a:lstStyle/>
          <a:p>
            <a:pPr marL="0" indent="0" algn="l">
              <a:buNone/>
            </a:pPr>
            <a:r>
              <a:rPr lang="it-IT" sz="2000" b="0" i="0" dirty="0">
                <a:effectLst/>
                <a:latin typeface="Montserrat" panose="00000500000000000000" pitchFamily="2" charset="0"/>
              </a:rPr>
              <a:t>Il </a:t>
            </a:r>
            <a:r>
              <a:rPr lang="it-IT" sz="2000" b="0" i="0" dirty="0" err="1">
                <a:effectLst/>
                <a:latin typeface="Montserrat" panose="00000500000000000000" pitchFamily="2" charset="0"/>
              </a:rPr>
              <a:t>bias</a:t>
            </a:r>
            <a:r>
              <a:rPr lang="it-IT" sz="2000" b="0" i="0" dirty="0">
                <a:effectLst/>
                <a:latin typeface="Montserrat" panose="00000500000000000000" pitchFamily="2" charset="0"/>
              </a:rPr>
              <a:t> negli algoritmi di IA si riferisce a </a:t>
            </a:r>
            <a:r>
              <a:rPr lang="it-IT" sz="2000" b="1" i="0" dirty="0">
                <a:effectLst/>
                <a:latin typeface="Montserrat" panose="00000500000000000000" pitchFamily="2" charset="0"/>
              </a:rPr>
              <a:t>errori</a:t>
            </a:r>
            <a:r>
              <a:rPr lang="it-IT" sz="2000" b="0" i="0" dirty="0">
                <a:effectLst/>
                <a:latin typeface="Montserrat" panose="00000500000000000000" pitchFamily="2" charset="0"/>
              </a:rPr>
              <a:t> </a:t>
            </a:r>
            <a:r>
              <a:rPr lang="it-IT" sz="2000" b="1" i="0" dirty="0">
                <a:effectLst/>
                <a:latin typeface="Montserrat" panose="00000500000000000000" pitchFamily="2" charset="0"/>
              </a:rPr>
              <a:t>sistematici</a:t>
            </a:r>
            <a:r>
              <a:rPr lang="it-IT" sz="2000" b="0" i="0" dirty="0">
                <a:effectLst/>
                <a:latin typeface="Montserrat" panose="00000500000000000000" pitchFamily="2" charset="0"/>
              </a:rPr>
              <a:t> che influenzano i risultati di un modello, portando a decisioni che possono essere </a:t>
            </a:r>
            <a:r>
              <a:rPr lang="it-IT" sz="2000" b="1" i="0" dirty="0">
                <a:effectLst/>
                <a:latin typeface="Montserrat" panose="00000500000000000000" pitchFamily="2" charset="0"/>
              </a:rPr>
              <a:t>ingiuste</a:t>
            </a:r>
            <a:r>
              <a:rPr lang="it-IT" sz="2000" b="0" i="0" dirty="0">
                <a:effectLst/>
                <a:latin typeface="Montserrat" panose="00000500000000000000" pitchFamily="2" charset="0"/>
              </a:rPr>
              <a:t> o </a:t>
            </a:r>
            <a:r>
              <a:rPr lang="it-IT" sz="2000" b="1" i="0" dirty="0">
                <a:effectLst/>
                <a:latin typeface="Montserrat" panose="00000500000000000000" pitchFamily="2" charset="0"/>
              </a:rPr>
              <a:t>discriminatorie</a:t>
            </a:r>
            <a:r>
              <a:rPr lang="it-IT" sz="2000" b="0" i="0" dirty="0">
                <a:effectLst/>
                <a:latin typeface="Montserrat" panose="00000500000000000000" pitchFamily="2" charset="0"/>
              </a:rPr>
              <a:t>.</a:t>
            </a:r>
          </a:p>
          <a:p>
            <a:pPr marL="0" indent="0" algn="l">
              <a:buNone/>
            </a:pPr>
            <a:br>
              <a:rPr lang="it-IT" sz="2000" dirty="0">
                <a:latin typeface="Montserrat" panose="00000500000000000000" pitchFamily="2" charset="0"/>
              </a:rPr>
            </a:br>
            <a:r>
              <a:rPr lang="it-IT" sz="2000" b="1" i="0" dirty="0">
                <a:solidFill>
                  <a:srgbClr val="EFB90E"/>
                </a:solidFill>
                <a:effectLst/>
                <a:latin typeface="Montserrat" panose="00000500000000000000" pitchFamily="2" charset="0"/>
              </a:rPr>
              <a:t>Causa dei </a:t>
            </a:r>
            <a:r>
              <a:rPr lang="it-IT" sz="2000" b="1" i="0" dirty="0" err="1">
                <a:solidFill>
                  <a:srgbClr val="EFB90E"/>
                </a:solidFill>
                <a:effectLst/>
                <a:latin typeface="Montserrat" panose="00000500000000000000" pitchFamily="2" charset="0"/>
              </a:rPr>
              <a:t>bias</a:t>
            </a:r>
            <a:endParaRPr lang="it-IT" sz="2000" b="1" i="0" dirty="0">
              <a:solidFill>
                <a:srgbClr val="EFB90E"/>
              </a:solidFill>
              <a:effectLst/>
              <a:latin typeface="Montserrat" panose="00000500000000000000" pitchFamily="2" charset="0"/>
            </a:endParaRPr>
          </a:p>
          <a:p>
            <a:pPr marL="0" indent="0" algn="l">
              <a:buNone/>
            </a:pPr>
            <a:r>
              <a:rPr lang="it-IT" sz="2000" b="0" i="0" dirty="0">
                <a:effectLst/>
                <a:latin typeface="Montserrat" panose="00000500000000000000" pitchFamily="2" charset="0"/>
              </a:rPr>
              <a:t>Questi </a:t>
            </a:r>
            <a:r>
              <a:rPr lang="it-IT" sz="2000" b="0" i="0" dirty="0" err="1">
                <a:effectLst/>
                <a:latin typeface="Montserrat" panose="00000500000000000000" pitchFamily="2" charset="0"/>
              </a:rPr>
              <a:t>bias</a:t>
            </a:r>
            <a:r>
              <a:rPr lang="it-IT" sz="2000" b="0" i="0" dirty="0">
                <a:effectLst/>
                <a:latin typeface="Montserrat" panose="00000500000000000000" pitchFamily="2" charset="0"/>
              </a:rPr>
              <a:t> possono derivare da vari fattori, tra cui:</a:t>
            </a:r>
          </a:p>
          <a:p>
            <a:r>
              <a:rPr lang="it-IT" sz="2000" b="1" i="0" dirty="0">
                <a:solidFill>
                  <a:srgbClr val="000000"/>
                </a:solidFill>
                <a:effectLst/>
                <a:latin typeface="Montserrat" panose="00000500000000000000" pitchFamily="2" charset="0"/>
              </a:rPr>
              <a:t>Dati di addestramento</a:t>
            </a:r>
            <a:r>
              <a:rPr lang="it-IT" sz="2000" b="0" i="0" dirty="0">
                <a:solidFill>
                  <a:srgbClr val="000000"/>
                </a:solidFill>
                <a:effectLst/>
                <a:latin typeface="Montserrat" panose="00000500000000000000" pitchFamily="2" charset="0"/>
              </a:rPr>
              <a:t>: Se i dati utilizzati per addestrare un modello contengono pregiudizi o rappresentano solo un gruppo di persone, il modello può perpetuare o amplificare tali pregiudizi.</a:t>
            </a:r>
          </a:p>
          <a:p>
            <a:r>
              <a:rPr lang="it-IT" sz="2000" b="1" i="0" dirty="0">
                <a:solidFill>
                  <a:srgbClr val="000000"/>
                </a:solidFill>
                <a:effectLst/>
                <a:latin typeface="Montserrat" panose="00000500000000000000" pitchFamily="2" charset="0"/>
              </a:rPr>
              <a:t>Scelte degli algoritmi</a:t>
            </a:r>
            <a:r>
              <a:rPr lang="it-IT" sz="2000" b="0" i="0" dirty="0">
                <a:solidFill>
                  <a:srgbClr val="000000"/>
                </a:solidFill>
                <a:effectLst/>
                <a:latin typeface="Montserrat" panose="00000500000000000000" pitchFamily="2" charset="0"/>
              </a:rPr>
              <a:t>: Alcuni algoritmi possono essere più suscettibili ai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a causa delle loro strutture e dei metodi di calcolo utilizzati.</a:t>
            </a:r>
          </a:p>
          <a:p>
            <a:r>
              <a:rPr lang="it-IT" sz="2000" b="1" i="0" dirty="0">
                <a:solidFill>
                  <a:srgbClr val="000000"/>
                </a:solidFill>
                <a:effectLst/>
                <a:latin typeface="Montserrat" panose="00000500000000000000" pitchFamily="2" charset="0"/>
              </a:rPr>
              <a:t>Interpretazione dei risultati</a:t>
            </a:r>
            <a:r>
              <a:rPr lang="it-IT" sz="2000" b="0" i="0" dirty="0">
                <a:solidFill>
                  <a:srgbClr val="000000"/>
                </a:solidFill>
                <a:effectLst/>
                <a:latin typeface="Montserrat" panose="00000500000000000000" pitchFamily="2" charset="0"/>
              </a:rPr>
              <a:t>: Anche le interpretazioni errate dei risultati possono introdurre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Ad esempio, una persona che utilizza un modello per prendere decisioni potrebbe applicare il modello in modo inadeguato o non comprendere le limitazioni del modello stesso.</a:t>
            </a:r>
          </a:p>
        </p:txBody>
      </p:sp>
      <p:sp>
        <p:nvSpPr>
          <p:cNvPr id="4" name="Titolo 1">
            <a:extLst>
              <a:ext uri="{FF2B5EF4-FFF2-40B4-BE49-F238E27FC236}">
                <a16:creationId xmlns:a16="http://schemas.microsoft.com/office/drawing/2014/main" id="{C301E1A2-F421-6E44-3A30-B201DBE3503E}"/>
              </a:ext>
            </a:extLst>
          </p:cNvPr>
          <p:cNvSpPr txBox="1">
            <a:spLocks/>
          </p:cNvSpPr>
          <p:nvPr/>
        </p:nvSpPr>
        <p:spPr>
          <a:xfrm>
            <a:off x="891707" y="424148"/>
            <a:ext cx="10408586"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il </a:t>
            </a:r>
            <a:r>
              <a:rPr lang="it-IT" sz="2500" b="1" i="0" dirty="0" err="1">
                <a:solidFill>
                  <a:srgbClr val="B700FF"/>
                </a:solidFill>
                <a:effectLst/>
                <a:latin typeface="Montserrat" panose="00000500000000000000" pitchFamily="2" charset="0"/>
              </a:rPr>
              <a:t>bias</a:t>
            </a:r>
            <a:r>
              <a:rPr lang="it-IT" sz="2500" b="1" i="0" dirty="0">
                <a:solidFill>
                  <a:srgbClr val="B700FF"/>
                </a:solidFill>
                <a:effectLst/>
                <a:latin typeface="Montserrat" panose="00000500000000000000" pitchFamily="2" charset="0"/>
              </a:rPr>
              <a:t> negli algoritmi di IA?</a:t>
            </a:r>
          </a:p>
        </p:txBody>
      </p:sp>
    </p:spTree>
    <p:extLst>
      <p:ext uri="{BB962C8B-B14F-4D97-AF65-F5344CB8AC3E}">
        <p14:creationId xmlns:p14="http://schemas.microsoft.com/office/powerpoint/2010/main" val="83809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36E8-EED2-AE2B-E8AC-28F5725368FF}"/>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54BCA783-9FD6-B49E-0B69-382A44FF6172}"/>
              </a:ext>
            </a:extLst>
          </p:cNvPr>
          <p:cNvSpPr txBox="1">
            <a:spLocks/>
          </p:cNvSpPr>
          <p:nvPr/>
        </p:nvSpPr>
        <p:spPr>
          <a:xfrm>
            <a:off x="891707" y="424148"/>
            <a:ext cx="10408586"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Tipi di </a:t>
            </a:r>
            <a:r>
              <a:rPr lang="it-IT" sz="2500" b="1" i="0" dirty="0" err="1">
                <a:solidFill>
                  <a:srgbClr val="B700FF"/>
                </a:solidFill>
                <a:effectLst/>
                <a:latin typeface="Montserrat" panose="00000500000000000000" pitchFamily="2" charset="0"/>
              </a:rPr>
              <a:t>bias</a:t>
            </a:r>
            <a:r>
              <a:rPr lang="it-IT" sz="2500" b="1" i="0" dirty="0">
                <a:solidFill>
                  <a:srgbClr val="B700FF"/>
                </a:solidFill>
                <a:effectLst/>
                <a:latin typeface="Montserrat" panose="00000500000000000000" pitchFamily="2" charset="0"/>
              </a:rPr>
              <a:t> negli algoritmi di IA</a:t>
            </a:r>
          </a:p>
        </p:txBody>
      </p:sp>
      <p:sp>
        <p:nvSpPr>
          <p:cNvPr id="3" name="CasellaDiTesto 2">
            <a:extLst>
              <a:ext uri="{FF2B5EF4-FFF2-40B4-BE49-F238E27FC236}">
                <a16:creationId xmlns:a16="http://schemas.microsoft.com/office/drawing/2014/main" id="{205A1BC1-451A-3675-6570-EDCA62D3A7ED}"/>
              </a:ext>
            </a:extLst>
          </p:cNvPr>
          <p:cNvSpPr txBox="1"/>
          <p:nvPr/>
        </p:nvSpPr>
        <p:spPr>
          <a:xfrm>
            <a:off x="891707" y="1807375"/>
            <a:ext cx="10719412" cy="4329020"/>
          </a:xfrm>
          <a:prstGeom prst="rect">
            <a:avLst/>
          </a:prstGeom>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000" b="0" i="0">
                <a:effectLst/>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lgn="l">
              <a:buFont typeface="Arial" panose="020B0604020202020204" pitchFamily="34" charset="0"/>
              <a:buChar char="•"/>
            </a:pPr>
            <a:r>
              <a:rPr lang="it-IT" b="1" i="0" dirty="0" err="1">
                <a:solidFill>
                  <a:srgbClr val="000000"/>
                </a:solidFill>
                <a:effectLst/>
                <a:latin typeface="Montserrat" panose="00000500000000000000" pitchFamily="2" charset="0"/>
              </a:rPr>
              <a:t>Bias</a:t>
            </a:r>
            <a:r>
              <a:rPr lang="it-IT" b="1" i="0" dirty="0">
                <a:solidFill>
                  <a:srgbClr val="000000"/>
                </a:solidFill>
                <a:effectLst/>
                <a:latin typeface="Montserrat" panose="00000500000000000000" pitchFamily="2" charset="0"/>
              </a:rPr>
              <a:t> di selezione</a:t>
            </a:r>
            <a:r>
              <a:rPr lang="it-IT" b="0" i="0" dirty="0">
                <a:solidFill>
                  <a:srgbClr val="000000"/>
                </a:solidFill>
                <a:effectLst/>
                <a:latin typeface="Montserrat" panose="00000500000000000000" pitchFamily="2" charset="0"/>
              </a:rPr>
              <a:t>: Si verifica quando i dati di addestramento non rappresentano in modo adeguato la popolazione generale. Questo può avvenire se si utilizzano campioni non rappresentativi.</a:t>
            </a:r>
            <a:br>
              <a:rPr lang="it-IT" b="0" i="0" dirty="0">
                <a:solidFill>
                  <a:srgbClr val="000000"/>
                </a:solidFill>
                <a:effectLst/>
                <a:latin typeface="Montserrat" panose="00000500000000000000" pitchFamily="2" charset="0"/>
              </a:rPr>
            </a:br>
            <a:r>
              <a:rPr lang="it-IT" b="0" i="0" u="sng" dirty="0">
                <a:solidFill>
                  <a:srgbClr val="000000"/>
                </a:solidFill>
                <a:effectLst/>
                <a:latin typeface="Montserrat" panose="00000500000000000000" pitchFamily="2" charset="0"/>
              </a:rPr>
              <a:t>Esempio</a:t>
            </a:r>
            <a:r>
              <a:rPr lang="it-IT" b="0" i="0" dirty="0">
                <a:solidFill>
                  <a:srgbClr val="000000"/>
                </a:solidFill>
                <a:effectLst/>
                <a:latin typeface="Montserrat" panose="00000500000000000000" pitchFamily="2" charset="0"/>
              </a:rPr>
              <a:t>: un sistema di riconoscimento facciale addestrato principalmente su immagini di persone bianche che può avere prestazioni scadenti su individui di altre etnie.</a:t>
            </a:r>
            <a:br>
              <a:rPr lang="it-IT" b="0" i="0" dirty="0">
                <a:solidFill>
                  <a:srgbClr val="000000"/>
                </a:solidFill>
                <a:effectLst/>
                <a:latin typeface="Montserrat" panose="00000500000000000000" pitchFamily="2" charset="0"/>
              </a:rPr>
            </a:br>
            <a:endParaRPr lang="it-IT" b="0" i="0" dirty="0">
              <a:solidFill>
                <a:srgbClr val="000000"/>
              </a:solidFill>
              <a:effectLst/>
              <a:latin typeface="Montserrat" panose="00000500000000000000" pitchFamily="2" charset="0"/>
            </a:endParaRPr>
          </a:p>
          <a:p>
            <a:pPr marL="342900" indent="-342900" algn="l">
              <a:buFont typeface="Arial" panose="020B0604020202020204" pitchFamily="34" charset="0"/>
              <a:buChar char="•"/>
            </a:pPr>
            <a:r>
              <a:rPr lang="it-IT" b="1" i="0" dirty="0" err="1">
                <a:solidFill>
                  <a:srgbClr val="000000"/>
                </a:solidFill>
                <a:effectLst/>
                <a:latin typeface="Montserrat" panose="00000500000000000000" pitchFamily="2" charset="0"/>
              </a:rPr>
              <a:t>Bias</a:t>
            </a:r>
            <a:r>
              <a:rPr lang="it-IT" b="1" i="0" dirty="0">
                <a:solidFill>
                  <a:srgbClr val="000000"/>
                </a:solidFill>
                <a:effectLst/>
                <a:latin typeface="Montserrat" panose="00000500000000000000" pitchFamily="2" charset="0"/>
              </a:rPr>
              <a:t> di misura</a:t>
            </a:r>
            <a:r>
              <a:rPr lang="it-IT" b="0" i="0" dirty="0">
                <a:solidFill>
                  <a:srgbClr val="000000"/>
                </a:solidFill>
                <a:effectLst/>
                <a:latin typeface="Montserrat" panose="00000500000000000000" pitchFamily="2" charset="0"/>
              </a:rPr>
              <a:t>: Si verifica quando le metriche utilizzate per raccogliere dati non sono accurate o sono influenzate da fattori esterni.</a:t>
            </a:r>
            <a:br>
              <a:rPr lang="it-IT" b="0" i="0" dirty="0">
                <a:solidFill>
                  <a:srgbClr val="000000"/>
                </a:solidFill>
                <a:effectLst/>
                <a:latin typeface="Montserrat" panose="00000500000000000000" pitchFamily="2" charset="0"/>
              </a:rPr>
            </a:br>
            <a:r>
              <a:rPr lang="it-IT" b="0" i="0" u="sng" dirty="0">
                <a:solidFill>
                  <a:srgbClr val="000000"/>
                </a:solidFill>
                <a:effectLst/>
                <a:latin typeface="Montserrat" panose="00000500000000000000" pitchFamily="2" charset="0"/>
              </a:rPr>
              <a:t>Esempio</a:t>
            </a:r>
            <a:r>
              <a:rPr lang="it-IT" b="0" i="0" dirty="0">
                <a:solidFill>
                  <a:srgbClr val="000000"/>
                </a:solidFill>
                <a:effectLst/>
                <a:latin typeface="Montserrat" panose="00000500000000000000" pitchFamily="2" charset="0"/>
              </a:rPr>
              <a:t>: Un algoritmo di assunzione valuta i candidati in base al numero di promozioni ricevute in passato. Se le promozioni in azienda sono state influenzate da pregiudizi di genere (es. le donne sono state promosse meno spesso nonostante le stesse competenze), l'algoritmo eredita questo </a:t>
            </a:r>
            <a:r>
              <a:rPr lang="it-IT" b="0" i="0" dirty="0" err="1">
                <a:solidFill>
                  <a:srgbClr val="000000"/>
                </a:solidFill>
                <a:effectLst/>
                <a:latin typeface="Montserrat" panose="00000500000000000000" pitchFamily="2" charset="0"/>
              </a:rPr>
              <a:t>bias</a:t>
            </a:r>
            <a:r>
              <a:rPr lang="it-IT" b="0" i="0" dirty="0">
                <a:solidFill>
                  <a:srgbClr val="000000"/>
                </a:solidFill>
                <a:effectLst/>
                <a:latin typeface="Montserrat" panose="00000500000000000000" pitchFamily="2" charset="0"/>
              </a:rPr>
              <a:t> e penalizza le donne nei processi di selezione.</a:t>
            </a:r>
          </a:p>
        </p:txBody>
      </p:sp>
      <p:pic>
        <p:nvPicPr>
          <p:cNvPr id="5" name="Immagine 4">
            <a:extLst>
              <a:ext uri="{FF2B5EF4-FFF2-40B4-BE49-F238E27FC236}">
                <a16:creationId xmlns:a16="http://schemas.microsoft.com/office/drawing/2014/main" id="{6140DD79-75D3-E148-FFFE-1AB859C46B6B}"/>
              </a:ext>
            </a:extLst>
          </p:cNvPr>
          <p:cNvPicPr>
            <a:picLocks noChangeAspect="1"/>
          </p:cNvPicPr>
          <p:nvPr/>
        </p:nvPicPr>
        <p:blipFill>
          <a:blip r:embed="rId2"/>
          <a:stretch>
            <a:fillRect/>
          </a:stretch>
        </p:blipFill>
        <p:spPr>
          <a:xfrm>
            <a:off x="9583505" y="424148"/>
            <a:ext cx="1716788" cy="1097195"/>
          </a:xfrm>
          <a:prstGeom prst="rect">
            <a:avLst/>
          </a:prstGeom>
        </p:spPr>
      </p:pic>
    </p:spTree>
    <p:extLst>
      <p:ext uri="{BB962C8B-B14F-4D97-AF65-F5344CB8AC3E}">
        <p14:creationId xmlns:p14="http://schemas.microsoft.com/office/powerpoint/2010/main" val="428530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D125-4AA5-04B7-29E6-046E230987B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7B8BDA90-2183-B370-26A6-48096ED1665B}"/>
              </a:ext>
            </a:extLst>
          </p:cNvPr>
          <p:cNvSpPr txBox="1">
            <a:spLocks/>
          </p:cNvSpPr>
          <p:nvPr/>
        </p:nvSpPr>
        <p:spPr>
          <a:xfrm>
            <a:off x="891707" y="424148"/>
            <a:ext cx="10408586"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Tipi di </a:t>
            </a:r>
            <a:r>
              <a:rPr lang="it-IT" sz="2500" b="1" i="0" dirty="0" err="1">
                <a:solidFill>
                  <a:srgbClr val="B700FF"/>
                </a:solidFill>
                <a:effectLst/>
                <a:latin typeface="Montserrat" panose="00000500000000000000" pitchFamily="2" charset="0"/>
              </a:rPr>
              <a:t>bias</a:t>
            </a:r>
            <a:r>
              <a:rPr lang="it-IT" sz="2500" b="1" i="0" dirty="0">
                <a:solidFill>
                  <a:srgbClr val="B700FF"/>
                </a:solidFill>
                <a:effectLst/>
                <a:latin typeface="Montserrat" panose="00000500000000000000" pitchFamily="2" charset="0"/>
              </a:rPr>
              <a:t> negli algoritmi di IA</a:t>
            </a:r>
          </a:p>
        </p:txBody>
      </p:sp>
      <p:sp>
        <p:nvSpPr>
          <p:cNvPr id="3" name="CasellaDiTesto 2">
            <a:extLst>
              <a:ext uri="{FF2B5EF4-FFF2-40B4-BE49-F238E27FC236}">
                <a16:creationId xmlns:a16="http://schemas.microsoft.com/office/drawing/2014/main" id="{7CC36608-F90D-8376-506F-D8C650389BE9}"/>
              </a:ext>
            </a:extLst>
          </p:cNvPr>
          <p:cNvSpPr txBox="1"/>
          <p:nvPr/>
        </p:nvSpPr>
        <p:spPr>
          <a:xfrm>
            <a:off x="891707" y="1807375"/>
            <a:ext cx="10719412" cy="4329020"/>
          </a:xfrm>
          <a:prstGeom prst="rect">
            <a:avLst/>
          </a:prstGeom>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000" b="0" i="0">
                <a:effectLst/>
                <a:latin typeface="Montserrat" panose="00000500000000000000" pitchFamily="2"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lgn="l">
              <a:buFont typeface="Arial" panose="020B0604020202020204" pitchFamily="34" charset="0"/>
              <a:buChar char="•"/>
            </a:pPr>
            <a:r>
              <a:rPr lang="it-IT" b="1" i="0" dirty="0" err="1">
                <a:solidFill>
                  <a:srgbClr val="000000"/>
                </a:solidFill>
                <a:effectLst/>
                <a:latin typeface="Montserrat" panose="00000500000000000000" pitchFamily="2" charset="0"/>
              </a:rPr>
              <a:t>Bias</a:t>
            </a:r>
            <a:r>
              <a:rPr lang="it-IT" b="1" i="0" dirty="0">
                <a:solidFill>
                  <a:srgbClr val="000000"/>
                </a:solidFill>
                <a:effectLst/>
                <a:latin typeface="Montserrat" panose="00000500000000000000" pitchFamily="2" charset="0"/>
              </a:rPr>
              <a:t> di conferma</a:t>
            </a:r>
            <a:r>
              <a:rPr lang="it-IT" b="0" i="0" dirty="0">
                <a:solidFill>
                  <a:srgbClr val="000000"/>
                </a:solidFill>
                <a:effectLst/>
                <a:latin typeface="Montserrat" panose="00000500000000000000" pitchFamily="2" charset="0"/>
              </a:rPr>
              <a:t>: Questo </a:t>
            </a:r>
            <a:r>
              <a:rPr lang="it-IT" b="0" i="0" dirty="0" err="1">
                <a:solidFill>
                  <a:srgbClr val="000000"/>
                </a:solidFill>
                <a:effectLst/>
                <a:latin typeface="Montserrat" panose="00000500000000000000" pitchFamily="2" charset="0"/>
              </a:rPr>
              <a:t>bias</a:t>
            </a:r>
            <a:r>
              <a:rPr lang="it-IT" b="0" i="0" dirty="0">
                <a:solidFill>
                  <a:srgbClr val="000000"/>
                </a:solidFill>
                <a:effectLst/>
                <a:latin typeface="Montserrat" panose="00000500000000000000" pitchFamily="2" charset="0"/>
              </a:rPr>
              <a:t> si verifica quando i modelli tendono a confermare le ipotesi preesistenti degli sviluppatori piuttosto che esplorare tutte le possibilità.</a:t>
            </a:r>
            <a:br>
              <a:rPr lang="it-IT" b="0" i="0" dirty="0">
                <a:solidFill>
                  <a:srgbClr val="000000"/>
                </a:solidFill>
                <a:effectLst/>
                <a:latin typeface="Montserrat" panose="00000500000000000000" pitchFamily="2" charset="0"/>
              </a:rPr>
            </a:br>
            <a:r>
              <a:rPr lang="it-IT" b="0" i="0" u="sng" dirty="0">
                <a:solidFill>
                  <a:srgbClr val="000000"/>
                </a:solidFill>
                <a:effectLst/>
                <a:latin typeface="Montserrat" panose="00000500000000000000" pitchFamily="2" charset="0"/>
              </a:rPr>
              <a:t>Esempio</a:t>
            </a:r>
            <a:r>
              <a:rPr lang="it-IT" b="0" i="0" dirty="0">
                <a:solidFill>
                  <a:srgbClr val="000000"/>
                </a:solidFill>
                <a:effectLst/>
                <a:latin typeface="Montserrat" panose="00000500000000000000" pitchFamily="2" charset="0"/>
              </a:rPr>
              <a:t>: Un algoritmo per valutare i candidati cerca caratteristiche che riflettono i dipendenti attuali. Se l'azienda assume principalmente persone di un certo background, l'algoritmo rafforzerà questa tendenza, ignorando candidati diversi ma ugualmente qualificati.</a:t>
            </a:r>
            <a:br>
              <a:rPr lang="it-IT" b="0" i="0" dirty="0">
                <a:solidFill>
                  <a:srgbClr val="000000"/>
                </a:solidFill>
                <a:effectLst/>
                <a:latin typeface="Montserrat" panose="00000500000000000000" pitchFamily="2" charset="0"/>
              </a:rPr>
            </a:br>
            <a:endParaRPr lang="it-IT" b="0" i="0" dirty="0">
              <a:solidFill>
                <a:srgbClr val="000000"/>
              </a:solidFill>
              <a:effectLst/>
              <a:latin typeface="Montserrat" panose="00000500000000000000" pitchFamily="2" charset="0"/>
            </a:endParaRPr>
          </a:p>
          <a:p>
            <a:pPr marL="342900" indent="-342900" algn="l">
              <a:buFont typeface="Arial" panose="020B0604020202020204" pitchFamily="34" charset="0"/>
              <a:buChar char="•"/>
            </a:pPr>
            <a:r>
              <a:rPr lang="it-IT" b="1" i="0" dirty="0" err="1">
                <a:solidFill>
                  <a:srgbClr val="000000"/>
                </a:solidFill>
                <a:effectLst/>
                <a:latin typeface="Montserrat" panose="00000500000000000000" pitchFamily="2" charset="0"/>
              </a:rPr>
              <a:t>Bias</a:t>
            </a:r>
            <a:r>
              <a:rPr lang="it-IT" b="1" i="0" dirty="0">
                <a:solidFill>
                  <a:srgbClr val="000000"/>
                </a:solidFill>
                <a:effectLst/>
                <a:latin typeface="Montserrat" panose="00000500000000000000" pitchFamily="2" charset="0"/>
              </a:rPr>
              <a:t> cognitivi</a:t>
            </a:r>
            <a:r>
              <a:rPr lang="it-IT" b="0" i="0" dirty="0">
                <a:solidFill>
                  <a:srgbClr val="000000"/>
                </a:solidFill>
                <a:effectLst/>
                <a:latin typeface="Montserrat" panose="00000500000000000000" pitchFamily="2" charset="0"/>
              </a:rPr>
              <a:t>: Questi </a:t>
            </a:r>
            <a:r>
              <a:rPr lang="it-IT" b="0" i="0" dirty="0" err="1">
                <a:solidFill>
                  <a:srgbClr val="000000"/>
                </a:solidFill>
                <a:effectLst/>
                <a:latin typeface="Montserrat" panose="00000500000000000000" pitchFamily="2" charset="0"/>
              </a:rPr>
              <a:t>bias</a:t>
            </a:r>
            <a:r>
              <a:rPr lang="it-IT" b="0" i="0" dirty="0">
                <a:solidFill>
                  <a:srgbClr val="000000"/>
                </a:solidFill>
                <a:effectLst/>
                <a:latin typeface="Montserrat" panose="00000500000000000000" pitchFamily="2" charset="0"/>
              </a:rPr>
              <a:t> derivano da pregiudizi umani che influenzano il modo in cui gli sviluppatori progettano e addestrano gli algoritmi. Le aspettative inconsce degli sviluppatori su determinati gruppi demografici possono riflettersi nelle decisioni algoritmiche.</a:t>
            </a:r>
            <a:br>
              <a:rPr lang="it-IT" b="0" i="0" dirty="0">
                <a:solidFill>
                  <a:srgbClr val="000000"/>
                </a:solidFill>
                <a:effectLst/>
                <a:latin typeface="Montserrat" panose="00000500000000000000" pitchFamily="2" charset="0"/>
              </a:rPr>
            </a:br>
            <a:r>
              <a:rPr lang="it-IT" b="0" i="0" u="sng" dirty="0">
                <a:solidFill>
                  <a:srgbClr val="000000"/>
                </a:solidFill>
                <a:effectLst/>
                <a:latin typeface="Montserrat" panose="00000500000000000000" pitchFamily="2" charset="0"/>
              </a:rPr>
              <a:t>Esempio</a:t>
            </a:r>
            <a:r>
              <a:rPr lang="it-IT" b="0" i="0" dirty="0">
                <a:solidFill>
                  <a:srgbClr val="000000"/>
                </a:solidFill>
                <a:effectLst/>
                <a:latin typeface="Montserrat" panose="00000500000000000000" pitchFamily="2" charset="0"/>
              </a:rPr>
              <a:t>: Un team sviluppa un algoritmo per tradurre testi e associa automaticamente il ruolo di "ingegnere" al genere maschile e "infermiera" al genere femminile, riflettendo pregiudizi culturali inconsci presenti nei dati di addestramento.</a:t>
            </a:r>
          </a:p>
        </p:txBody>
      </p:sp>
      <p:pic>
        <p:nvPicPr>
          <p:cNvPr id="2" name="Immagine 1">
            <a:extLst>
              <a:ext uri="{FF2B5EF4-FFF2-40B4-BE49-F238E27FC236}">
                <a16:creationId xmlns:a16="http://schemas.microsoft.com/office/drawing/2014/main" id="{D93E9FC9-3D07-C7B6-36D2-C374C55939CA}"/>
              </a:ext>
            </a:extLst>
          </p:cNvPr>
          <p:cNvPicPr>
            <a:picLocks noChangeAspect="1"/>
          </p:cNvPicPr>
          <p:nvPr/>
        </p:nvPicPr>
        <p:blipFill>
          <a:blip r:embed="rId2"/>
          <a:stretch>
            <a:fillRect/>
          </a:stretch>
        </p:blipFill>
        <p:spPr>
          <a:xfrm>
            <a:off x="9583505" y="424148"/>
            <a:ext cx="1716788" cy="1097195"/>
          </a:xfrm>
          <a:prstGeom prst="rect">
            <a:avLst/>
          </a:prstGeom>
        </p:spPr>
      </p:pic>
    </p:spTree>
    <p:extLst>
      <p:ext uri="{BB962C8B-B14F-4D97-AF65-F5344CB8AC3E}">
        <p14:creationId xmlns:p14="http://schemas.microsoft.com/office/powerpoint/2010/main" val="306427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CBF8A-1C9C-F096-2009-F8A9677B8F7D}"/>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993C884-362E-7E27-6ED6-94EE49973E78}"/>
              </a:ext>
            </a:extLst>
          </p:cNvPr>
          <p:cNvSpPr>
            <a:spLocks noGrp="1"/>
          </p:cNvSpPr>
          <p:nvPr>
            <p:ph idx="1"/>
          </p:nvPr>
        </p:nvSpPr>
        <p:spPr>
          <a:xfrm>
            <a:off x="891706" y="1385958"/>
            <a:ext cx="11070650" cy="4057382"/>
          </a:xfrm>
        </p:spPr>
        <p:txBody>
          <a:bodyPr>
            <a:noAutofit/>
          </a:bodyPr>
          <a:lstStyle/>
          <a:p>
            <a:pPr marL="0" indent="0" algn="l">
              <a:buNone/>
            </a:pPr>
            <a:r>
              <a:rPr lang="it-IT" sz="2000" b="0" i="0" dirty="0">
                <a:effectLst/>
                <a:latin typeface="Montserrat" panose="00000500000000000000" pitchFamily="2" charset="0"/>
              </a:rPr>
              <a:t>Le conseguenze del </a:t>
            </a:r>
            <a:r>
              <a:rPr lang="it-IT" sz="2000" b="0" i="0" dirty="0" err="1">
                <a:effectLst/>
                <a:latin typeface="Montserrat" panose="00000500000000000000" pitchFamily="2" charset="0"/>
              </a:rPr>
              <a:t>bias</a:t>
            </a:r>
            <a:r>
              <a:rPr lang="it-IT" sz="2000" b="0" i="0" dirty="0">
                <a:effectLst/>
                <a:latin typeface="Montserrat" panose="00000500000000000000" pitchFamily="2" charset="0"/>
              </a:rPr>
              <a:t> negli algoritmi di IA possono essere gravi e variare in base al contesto in cui l'algoritmo viene utilizzato.</a:t>
            </a:r>
            <a:br>
              <a:rPr lang="it-IT" sz="2000" b="0" i="0" dirty="0">
                <a:effectLst/>
                <a:latin typeface="Montserrat" panose="00000500000000000000" pitchFamily="2" charset="0"/>
              </a:rPr>
            </a:br>
            <a:br>
              <a:rPr lang="it-IT" sz="2000" b="0" i="0" dirty="0">
                <a:effectLst/>
                <a:latin typeface="Montserrat" panose="00000500000000000000" pitchFamily="2" charset="0"/>
              </a:rPr>
            </a:br>
            <a:r>
              <a:rPr lang="it-IT" sz="2000" b="0" i="0" dirty="0">
                <a:effectLst/>
                <a:latin typeface="Montserrat" panose="00000500000000000000" pitchFamily="2" charset="0"/>
              </a:rPr>
              <a:t>Alcuni effetti includono:</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Discriminazione</a:t>
            </a:r>
            <a:r>
              <a:rPr lang="it-IT" sz="2000" b="0" i="0" dirty="0">
                <a:solidFill>
                  <a:srgbClr val="000000"/>
                </a:solidFill>
                <a:effectLst/>
                <a:latin typeface="Montserrat" panose="00000500000000000000" pitchFamily="2" charset="0"/>
              </a:rPr>
              <a:t>: Algoritmi che discriminano determinati gruppi possono portare a risultati ingiusti in settori cruciali come la giustizia penale, l'occupazione e i servizi finanziari.</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Erosione della fiducia</a:t>
            </a:r>
            <a:r>
              <a:rPr lang="it-IT" sz="2000" b="0" i="0" dirty="0">
                <a:solidFill>
                  <a:srgbClr val="000000"/>
                </a:solidFill>
                <a:effectLst/>
                <a:latin typeface="Montserrat" panose="00000500000000000000" pitchFamily="2" charset="0"/>
              </a:rPr>
              <a:t>: La presenza di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può minare la fiducia del pubblico nell'IA, portando a resistenza all'adozione di tecnologie avanzate.</a:t>
            </a:r>
          </a:p>
          <a:p>
            <a:pPr algn="l">
              <a:buFont typeface="Arial" panose="020B0604020202020204" pitchFamily="34" charset="0"/>
              <a:buChar char="•"/>
            </a:pPr>
            <a:r>
              <a:rPr lang="it-IT" sz="2000" b="1" i="0" dirty="0">
                <a:solidFill>
                  <a:srgbClr val="000000"/>
                </a:solidFill>
                <a:effectLst/>
                <a:latin typeface="Montserrat" panose="00000500000000000000" pitchFamily="2" charset="0"/>
              </a:rPr>
              <a:t>Rafforzamento delle disuguaglianze</a:t>
            </a:r>
            <a:r>
              <a:rPr lang="it-IT" sz="2000" b="0" i="0" dirty="0">
                <a:solidFill>
                  <a:srgbClr val="000000"/>
                </a:solidFill>
                <a:effectLst/>
                <a:latin typeface="Montserrat" panose="00000500000000000000" pitchFamily="2" charset="0"/>
              </a:rPr>
              <a:t>: Il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può perpetuare e amplificare le disuguaglianze esistenti nella società, creando un ciclo di svantaggi.</a:t>
            </a:r>
          </a:p>
        </p:txBody>
      </p:sp>
      <p:sp>
        <p:nvSpPr>
          <p:cNvPr id="4" name="Titolo 1">
            <a:extLst>
              <a:ext uri="{FF2B5EF4-FFF2-40B4-BE49-F238E27FC236}">
                <a16:creationId xmlns:a16="http://schemas.microsoft.com/office/drawing/2014/main" id="{A613C554-22DB-D4F1-3665-082B8C500C33}"/>
              </a:ext>
            </a:extLst>
          </p:cNvPr>
          <p:cNvSpPr txBox="1">
            <a:spLocks/>
          </p:cNvSpPr>
          <p:nvPr/>
        </p:nvSpPr>
        <p:spPr>
          <a:xfrm>
            <a:off x="891706" y="424148"/>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Le conseguenze del </a:t>
            </a:r>
            <a:r>
              <a:rPr lang="it-IT" sz="2500" b="1" i="0" dirty="0" err="1">
                <a:solidFill>
                  <a:srgbClr val="B700FF"/>
                </a:solidFill>
                <a:effectLst/>
                <a:latin typeface="Montserrat" panose="00000500000000000000" pitchFamily="2" charset="0"/>
              </a:rPr>
              <a:t>bias</a:t>
            </a:r>
            <a:r>
              <a:rPr lang="it-IT" sz="2500" b="1" i="0" dirty="0">
                <a:solidFill>
                  <a:srgbClr val="B700FF"/>
                </a:solidFill>
                <a:effectLst/>
                <a:latin typeface="Montserrat" panose="00000500000000000000" pitchFamily="2" charset="0"/>
              </a:rPr>
              <a:t> negli algoritmi di IA</a:t>
            </a:r>
          </a:p>
        </p:txBody>
      </p:sp>
      <p:pic>
        <p:nvPicPr>
          <p:cNvPr id="5" name="Immagine 4">
            <a:extLst>
              <a:ext uri="{FF2B5EF4-FFF2-40B4-BE49-F238E27FC236}">
                <a16:creationId xmlns:a16="http://schemas.microsoft.com/office/drawing/2014/main" id="{AB959908-2EEC-21A5-9A0C-84AD7D63D5FA}"/>
              </a:ext>
            </a:extLst>
          </p:cNvPr>
          <p:cNvPicPr>
            <a:picLocks noChangeAspect="1"/>
          </p:cNvPicPr>
          <p:nvPr/>
        </p:nvPicPr>
        <p:blipFill>
          <a:blip r:embed="rId2"/>
          <a:stretch>
            <a:fillRect/>
          </a:stretch>
        </p:blipFill>
        <p:spPr>
          <a:xfrm>
            <a:off x="5007608" y="5179388"/>
            <a:ext cx="2838846" cy="1414660"/>
          </a:xfrm>
          <a:prstGeom prst="rect">
            <a:avLst/>
          </a:prstGeom>
        </p:spPr>
      </p:pic>
    </p:spTree>
    <p:extLst>
      <p:ext uri="{BB962C8B-B14F-4D97-AF65-F5344CB8AC3E}">
        <p14:creationId xmlns:p14="http://schemas.microsoft.com/office/powerpoint/2010/main" val="252171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70E23-49AF-2E7C-D1F0-CAAF034E876B}"/>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2D5EFAC-08DC-5295-3CC8-D5429B5EBE5B}"/>
              </a:ext>
            </a:extLst>
          </p:cNvPr>
          <p:cNvSpPr>
            <a:spLocks noGrp="1"/>
          </p:cNvSpPr>
          <p:nvPr>
            <p:ph idx="1"/>
          </p:nvPr>
        </p:nvSpPr>
        <p:spPr>
          <a:xfrm>
            <a:off x="891706" y="1584262"/>
            <a:ext cx="10515600" cy="4057382"/>
          </a:xfrm>
        </p:spPr>
        <p:txBody>
          <a:bodyPr>
            <a:noAutofit/>
          </a:bodyPr>
          <a:lstStyle/>
          <a:p>
            <a:pPr marL="0" indent="0" algn="l">
              <a:buNone/>
            </a:pPr>
            <a:r>
              <a:rPr lang="it-IT" sz="2000" b="1" i="0" dirty="0">
                <a:solidFill>
                  <a:srgbClr val="EFB90E"/>
                </a:solidFill>
                <a:effectLst/>
                <a:latin typeface="Montserrat" panose="00000500000000000000" pitchFamily="2" charset="0"/>
              </a:rPr>
              <a:t>Principi Etici Fondamentali</a:t>
            </a:r>
          </a:p>
          <a:p>
            <a:pPr marL="0" indent="0" algn="l">
              <a:buNone/>
            </a:pPr>
            <a:endParaRPr lang="it-IT" sz="2000" b="1" i="0" dirty="0">
              <a:solidFill>
                <a:srgbClr val="EFB90E"/>
              </a:solidFill>
              <a:effectLst/>
              <a:latin typeface="Montserrat" panose="00000500000000000000" pitchFamily="2" charset="0"/>
            </a:endParaRPr>
          </a:p>
          <a:p>
            <a:pPr marL="457200" indent="-457200" algn="l">
              <a:buFont typeface="+mj-lt"/>
              <a:buAutoNum type="arabicPeriod"/>
            </a:pPr>
            <a:r>
              <a:rPr lang="it-IT" sz="2000" b="1" i="0" dirty="0">
                <a:solidFill>
                  <a:srgbClr val="000000"/>
                </a:solidFill>
                <a:effectLst/>
                <a:latin typeface="Montserrat" panose="00000500000000000000" pitchFamily="2" charset="0"/>
              </a:rPr>
              <a:t>Giustizia</a:t>
            </a:r>
            <a:r>
              <a:rPr lang="it-IT" sz="2000" b="0" i="0" dirty="0">
                <a:solidFill>
                  <a:srgbClr val="000000"/>
                </a:solidFill>
                <a:effectLst/>
                <a:latin typeface="Montserrat" panose="00000500000000000000" pitchFamily="2" charset="0"/>
              </a:rPr>
              <a:t>: È fondamentale garantire che gli algoritmi siano equi e non discriminatori, trattando tutte le persone in modo uguale.</a:t>
            </a:r>
          </a:p>
          <a:p>
            <a:pPr marL="457200" indent="-457200" algn="l">
              <a:buFont typeface="+mj-lt"/>
              <a:buAutoNum type="arabicPeriod"/>
            </a:pPr>
            <a:r>
              <a:rPr lang="it-IT" sz="2000" b="1" i="0" dirty="0">
                <a:solidFill>
                  <a:srgbClr val="000000"/>
                </a:solidFill>
                <a:effectLst/>
                <a:latin typeface="Montserrat" panose="00000500000000000000" pitchFamily="2" charset="0"/>
              </a:rPr>
              <a:t>Trasparenza</a:t>
            </a:r>
            <a:r>
              <a:rPr lang="it-IT" sz="2000" b="0" i="0" dirty="0">
                <a:solidFill>
                  <a:srgbClr val="000000"/>
                </a:solidFill>
                <a:effectLst/>
                <a:latin typeface="Montserrat" panose="00000500000000000000" pitchFamily="2" charset="0"/>
              </a:rPr>
              <a:t>: Gli sviluppatori devono garantire che le decisioni algoritmiche siano spiegabili e comprensibili, consentendo agli utenti di comprendere come vengono prese le decisioni.</a:t>
            </a:r>
          </a:p>
          <a:p>
            <a:pPr marL="457200" indent="-457200" algn="l">
              <a:buFont typeface="+mj-lt"/>
              <a:buAutoNum type="arabicPeriod"/>
            </a:pPr>
            <a:r>
              <a:rPr lang="it-IT" sz="2000" b="1" i="0" dirty="0">
                <a:solidFill>
                  <a:srgbClr val="000000"/>
                </a:solidFill>
                <a:effectLst/>
                <a:latin typeface="Montserrat" panose="00000500000000000000" pitchFamily="2" charset="0"/>
              </a:rPr>
              <a:t>Responsabilità</a:t>
            </a:r>
            <a:r>
              <a:rPr lang="it-IT" sz="2000" b="0" i="0" dirty="0">
                <a:solidFill>
                  <a:srgbClr val="000000"/>
                </a:solidFill>
                <a:effectLst/>
                <a:latin typeface="Montserrat" panose="00000500000000000000" pitchFamily="2" charset="0"/>
              </a:rPr>
              <a:t>: È importante stabilire chi è responsabile per le decisioni prese da algoritmi e modelli di IA, specialmente quando si verificano errori o ingiustizie.</a:t>
            </a:r>
          </a:p>
          <a:p>
            <a:pPr marL="457200" indent="-457200" algn="l">
              <a:buFont typeface="+mj-lt"/>
              <a:buAutoNum type="arabicPeriod"/>
            </a:pPr>
            <a:r>
              <a:rPr lang="it-IT" sz="2000" b="1" i="0" dirty="0">
                <a:solidFill>
                  <a:srgbClr val="000000"/>
                </a:solidFill>
                <a:effectLst/>
                <a:latin typeface="Montserrat" panose="00000500000000000000" pitchFamily="2" charset="0"/>
              </a:rPr>
              <a:t>Privacy</a:t>
            </a:r>
            <a:r>
              <a:rPr lang="it-IT" sz="2000" b="0" i="0" dirty="0">
                <a:solidFill>
                  <a:srgbClr val="000000"/>
                </a:solidFill>
                <a:effectLst/>
                <a:latin typeface="Montserrat" panose="00000500000000000000" pitchFamily="2" charset="0"/>
              </a:rPr>
              <a:t>: La protezione dei dati personali e la riservatezza devono essere prioritarie nello sviluppo di sistemi di IA.</a:t>
            </a:r>
          </a:p>
        </p:txBody>
      </p:sp>
      <p:sp>
        <p:nvSpPr>
          <p:cNvPr id="4" name="Titolo 1">
            <a:extLst>
              <a:ext uri="{FF2B5EF4-FFF2-40B4-BE49-F238E27FC236}">
                <a16:creationId xmlns:a16="http://schemas.microsoft.com/office/drawing/2014/main" id="{08BC3B30-30DB-765F-17D6-AE364908C532}"/>
              </a:ext>
            </a:extLst>
          </p:cNvPr>
          <p:cNvSpPr txBox="1">
            <a:spLocks/>
          </p:cNvSpPr>
          <p:nvPr/>
        </p:nvSpPr>
        <p:spPr>
          <a:xfrm>
            <a:off x="891706" y="413131"/>
            <a:ext cx="10764139" cy="624761"/>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Etica e responsabilità nell'IA</a:t>
            </a:r>
          </a:p>
        </p:txBody>
      </p:sp>
    </p:spTree>
    <p:extLst>
      <p:ext uri="{BB962C8B-B14F-4D97-AF65-F5344CB8AC3E}">
        <p14:creationId xmlns:p14="http://schemas.microsoft.com/office/powerpoint/2010/main" val="4011974956"/>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1651439-6e46-4f78-9acb-4a905f92618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15" ma:contentTypeDescription="Creare un nuovo documento." ma:contentTypeScope="" ma:versionID="42773246d22551feeebfcb112a40f682">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e4378a770d56cb50e762f701b0e3b711"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_activity" minOccurs="0"/>
                <xsd:element ref="ns4:MediaLengthInSeconds"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43F7E2-4CBA-4D83-ACF0-5122DB453B9B}">
  <ds:schemaRefs>
    <ds:schemaRef ds:uri="http://schemas.microsoft.com/sharepoint/v3/contenttype/forms"/>
  </ds:schemaRefs>
</ds:datastoreItem>
</file>

<file path=customXml/itemProps2.xml><?xml version="1.0" encoding="utf-8"?>
<ds:datastoreItem xmlns:ds="http://schemas.openxmlformats.org/officeDocument/2006/customXml" ds:itemID="{0606C8C8-EED0-4353-97D2-57C0C55DBD51}">
  <ds:schemaRefs>
    <ds:schemaRef ds:uri="http://www.w3.org/XML/1998/namespace"/>
    <ds:schemaRef ds:uri="http://purl.org/dc/elements/1.1/"/>
    <ds:schemaRef ds:uri="http://schemas.openxmlformats.org/package/2006/metadata/core-properties"/>
    <ds:schemaRef ds:uri="c1651439-6e46-4f78-9acb-4a905f92618b"/>
    <ds:schemaRef ds:uri="http://schemas.microsoft.com/office/infopath/2007/PartnerControls"/>
    <ds:schemaRef ds:uri="http://purl.org/dc/dcmitype/"/>
    <ds:schemaRef ds:uri="http://schemas.microsoft.com/office/2006/documentManagement/types"/>
    <ds:schemaRef ds:uri="http://schemas.microsoft.com/office/2006/metadata/properties"/>
    <ds:schemaRef ds:uri="25379ffa-1be3-456e-9b5c-56d073d73bb0"/>
    <ds:schemaRef ds:uri="http://purl.org/dc/terms/"/>
  </ds:schemaRefs>
</ds:datastoreItem>
</file>

<file path=customXml/itemProps3.xml><?xml version="1.0" encoding="utf-8"?>
<ds:datastoreItem xmlns:ds="http://schemas.openxmlformats.org/officeDocument/2006/customXml" ds:itemID="{F3CF1044-6D66-4B39-85C3-FEBB886E90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379ffa-1be3-456e-9b5c-56d073d73bb0"/>
    <ds:schemaRef ds:uri="c1651439-6e46-4f78-9acb-4a905f926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6454</TotalTime>
  <Words>3308</Words>
  <Application>Microsoft Office PowerPoint</Application>
  <PresentationFormat>Widescreen</PresentationFormat>
  <Paragraphs>169</Paragraphs>
  <Slides>40</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40</vt:i4>
      </vt:variant>
    </vt:vector>
  </HeadingPairs>
  <TitlesOfParts>
    <vt:vector size="45" baseType="lpstr">
      <vt:lpstr>Aptos</vt:lpstr>
      <vt:lpstr>Arial</vt:lpstr>
      <vt:lpstr>Montserrat</vt:lpstr>
      <vt:lpstr>Source Sans Pro</vt:lpstr>
      <vt:lpstr>FunkyShapesVTI</vt:lpstr>
      <vt:lpstr>Intelligenza artificiale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SIMONA GRIECO</dc:creator>
  <cp:lastModifiedBy>SIMONA GRIECO</cp:lastModifiedBy>
  <cp:revision>12</cp:revision>
  <dcterms:created xsi:type="dcterms:W3CDTF">2024-11-14T11:04:23Z</dcterms:created>
  <dcterms:modified xsi:type="dcterms:W3CDTF">2024-11-24T17:10:24Z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